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tags/tag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674" r:id="rId2"/>
    <p:sldId id="677" r:id="rId3"/>
    <p:sldId id="285" r:id="rId4"/>
    <p:sldId id="440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457" r:id="rId20"/>
    <p:sldId id="459" r:id="rId21"/>
    <p:sldId id="460" r:id="rId22"/>
    <p:sldId id="462" r:id="rId23"/>
    <p:sldId id="474" r:id="rId24"/>
    <p:sldId id="678" r:id="rId25"/>
    <p:sldId id="679" r:id="rId26"/>
    <p:sldId id="680" r:id="rId27"/>
    <p:sldId id="676" r:id="rId28"/>
    <p:sldId id="266" r:id="rId29"/>
    <p:sldId id="272" r:id="rId30"/>
    <p:sldId id="273" r:id="rId31"/>
    <p:sldId id="274" r:id="rId32"/>
    <p:sldId id="275" r:id="rId33"/>
    <p:sldId id="276" r:id="rId34"/>
    <p:sldId id="334" r:id="rId35"/>
    <p:sldId id="278" r:id="rId36"/>
    <p:sldId id="279" r:id="rId37"/>
    <p:sldId id="281" r:id="rId38"/>
    <p:sldId id="282" r:id="rId39"/>
    <p:sldId id="283" r:id="rId40"/>
    <p:sldId id="370" r:id="rId41"/>
    <p:sldId id="284" r:id="rId42"/>
    <p:sldId id="289" r:id="rId43"/>
    <p:sldId id="290" r:id="rId44"/>
    <p:sldId id="291" r:id="rId45"/>
    <p:sldId id="294" r:id="rId46"/>
    <p:sldId id="295" r:id="rId47"/>
    <p:sldId id="296" r:id="rId48"/>
    <p:sldId id="297" r:id="rId49"/>
    <p:sldId id="298" r:id="rId50"/>
    <p:sldId id="299" r:id="rId51"/>
    <p:sldId id="301" r:id="rId52"/>
    <p:sldId id="302" r:id="rId53"/>
    <p:sldId id="331" r:id="rId54"/>
    <p:sldId id="332" r:id="rId55"/>
    <p:sldId id="682" r:id="rId56"/>
    <p:sldId id="683" r:id="rId57"/>
    <p:sldId id="684" r:id="rId58"/>
    <p:sldId id="304" r:id="rId59"/>
    <p:sldId id="681" r:id="rId60"/>
    <p:sldId id="685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8" autoAdjust="0"/>
    <p:restoredTop sz="95897" autoAdjust="0"/>
  </p:normalViewPr>
  <p:slideViewPr>
    <p:cSldViewPr>
      <p:cViewPr varScale="1">
        <p:scale>
          <a:sx n="174" d="100"/>
          <a:sy n="174" d="100"/>
        </p:scale>
        <p:origin x="5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542DD-6B51-41A8-A568-F7CFAD50E417}" type="slidenum">
              <a:rPr lang="en-US" smtClean="0">
                <a:latin typeface="Arial" pitchFamily="34" charset="0"/>
              </a:rPr>
              <a:pPr/>
              <a:t>3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59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3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80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15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52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21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91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32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312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426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6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051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4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47EF5-16AF-45AD-90D9-27382333A36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20086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0EFF74B-2706-4A4E-8DC9-9942D8A08F75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462694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DF512B8F-A0D3-4BFF-9B4D-22D353DCFE04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636259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38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602915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482280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96898A3-3EE3-4540-9826-A6DD2D9AC774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Aft>
                <a:spcPts val="634"/>
              </a:spcAft>
            </a:pPr>
            <a:endParaRPr lang="en-US" sz="13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4286006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BCDA7C6-4E28-471E-A0F6-23EF427D758F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994322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DD4497C-5D18-43CF-9BFC-913A6DFFACAF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526738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D22D04-830E-4317-8E67-5EC96C0859A5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79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B032AB6-9822-46CE-B5E4-CEB78EEE70AD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616707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B032AB6-9822-46CE-B5E4-CEB78EEE70AD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4235936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7091A9EC-0FEB-49B8-99D7-502048F4AC7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b="1" baseline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322094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4F17BB6-1BAF-4740-A939-4A920CDAAFE1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4167547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ABB4D7A8-20D6-4DDB-BFEC-01E606D4E1AB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224988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C353440-A4DC-41E0-9364-498AD60AC0E9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377189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99BCC50-E0BD-46D3-8D8D-F7E9F4622CCF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1313846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613413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763393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953352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709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806190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916760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120000"/>
              </a:lnSpc>
            </a:pPr>
            <a:endParaRPr lang="en-US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EA9A9B7-852E-4FE9-ADC0-4D5CDF6208E9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9137967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9561737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1966457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47EF5-16AF-45AD-90D9-27382333A36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57027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C1ABAACE-DD07-44CF-AFE0-CAEB14790866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72531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0CD2CB0-92B7-4B10-AB60-D828201A4C20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057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1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44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867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35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55.wmf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52.wmf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4.wmf"/><Relationship Id="rId1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9.png"/><Relationship Id="rId5" Type="http://schemas.openxmlformats.org/officeDocument/2006/relationships/image" Target="../media/image66.wmf"/><Relationship Id="rId10" Type="http://schemas.openxmlformats.org/officeDocument/2006/relationships/image" Target="../media/image68.wmf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9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9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0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8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eg"/><Relationship Id="rId4" Type="http://schemas.openxmlformats.org/officeDocument/2006/relationships/image" Target="../media/image3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73.jpeg"/><Relationship Id="rId4" Type="http://schemas.openxmlformats.org/officeDocument/2006/relationships/image" Target="../media/image3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gif"/><Relationship Id="rId4" Type="http://schemas.openxmlformats.org/officeDocument/2006/relationships/image" Target="../media/image7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5791200" y="762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/>
              <a:t>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5"/>
            <a:ext cx="7772400" cy="4114800"/>
          </a:xfrm>
        </p:spPr>
        <p:txBody>
          <a:bodyPr>
            <a:normAutofit fontScale="77500" lnSpcReduction="20000"/>
          </a:bodyPr>
          <a:lstStyle/>
          <a:p>
            <a:pPr marL="533400" indent="-533400">
              <a:spcBef>
                <a:spcPts val="1200"/>
              </a:spcBef>
            </a:pPr>
            <a:r>
              <a:rPr lang="en-US" sz="2400" dirty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Use the high threshold to start edge curves and the low threshold to continue them</a:t>
            </a:r>
            <a:endParaRPr lang="en-US" sz="2400" b="1" dirty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MATLAB:  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5908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David Lowe,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Fei-Fei</a:t>
            </a:r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207573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The Canny edge detector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791200"/>
            <a:ext cx="7772400" cy="6096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original image (Lena)</a:t>
            </a:r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Steve Seitz</a:t>
            </a:r>
          </a:p>
        </p:txBody>
      </p:sp>
    </p:spTree>
    <p:extLst>
      <p:ext uri="{BB962C8B-B14F-4D97-AF65-F5344CB8AC3E}">
        <p14:creationId xmlns:p14="http://schemas.microsoft.com/office/powerpoint/2010/main" val="1724156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norm of the 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1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Canny edge detector</a:t>
            </a:r>
          </a:p>
        </p:txBody>
      </p:sp>
      <p:pic>
        <p:nvPicPr>
          <p:cNvPr id="128003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95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Canny edge detector</a:t>
            </a:r>
          </a:p>
        </p:txBody>
      </p:sp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7588" y="3830638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 l="52202" t="59885" r="19633" b="7004"/>
          <a:stretch>
            <a:fillRect/>
          </a:stretch>
        </p:blipFill>
        <p:spPr bwMode="auto">
          <a:xfrm>
            <a:off x="2490788" y="1019175"/>
            <a:ext cx="4381500" cy="5151438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</p:spPr>
      </p:pic>
      <p:grpSp>
        <p:nvGrpSpPr>
          <p:cNvPr id="2" name="Group 12"/>
          <p:cNvGrpSpPr/>
          <p:nvPr/>
        </p:nvGrpSpPr>
        <p:grpSpPr>
          <a:xfrm>
            <a:off x="5229225" y="1646238"/>
            <a:ext cx="3835400" cy="2586037"/>
            <a:chOff x="5229225" y="1646238"/>
            <a:chExt cx="3835400" cy="2586037"/>
          </a:xfrm>
        </p:grpSpPr>
        <p:sp>
          <p:nvSpPr>
            <p:cNvPr id="129031" name="TextBox 6"/>
            <p:cNvSpPr txBox="1">
              <a:spLocks noChangeArrowheads="1"/>
            </p:cNvSpPr>
            <p:nvPr/>
          </p:nvSpPr>
          <p:spPr bwMode="auto">
            <a:xfrm>
              <a:off x="7239000" y="1646238"/>
              <a:ext cx="1825625" cy="1477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How to turn these thick regions of the gradient into curves?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10800000" flipV="1">
              <a:off x="5229225" y="2552700"/>
              <a:ext cx="1971675" cy="167957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0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" y="1895475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88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9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Non-maximum suppression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029200"/>
            <a:ext cx="8686800" cy="1143000"/>
          </a:xfrm>
        </p:spPr>
        <p:txBody>
          <a:bodyPr/>
          <a:lstStyle/>
          <a:p>
            <a:pPr>
              <a:buFontTx/>
              <a:buNone/>
            </a:pPr>
            <a:r>
              <a:rPr lang="en-US" sz="2200" dirty="0"/>
              <a:t>Check if pixel is local maximum along gradient direction</a:t>
            </a:r>
          </a:p>
          <a:p>
            <a:pPr>
              <a:buFontTx/>
              <a:buNone/>
            </a:pPr>
            <a:r>
              <a:rPr lang="en-US" sz="2200" dirty="0"/>
              <a:t>Select single max across width of the edge</a:t>
            </a:r>
          </a:p>
          <a:p>
            <a:pPr>
              <a:buFontTx/>
              <a:buNone/>
            </a:pPr>
            <a:r>
              <a:rPr lang="en-US" sz="2200" dirty="0"/>
              <a:t>Requires checking interpolated pixels </a:t>
            </a:r>
            <a:r>
              <a:rPr lang="en-US" sz="2200" dirty="0" err="1"/>
              <a:t>p</a:t>
            </a:r>
            <a:r>
              <a:rPr lang="en-US" sz="2200" dirty="0"/>
              <a:t> and </a:t>
            </a:r>
            <a:r>
              <a:rPr lang="en-US" sz="2200" dirty="0" err="1"/>
              <a:t>r</a:t>
            </a:r>
            <a:endParaRPr lang="en-US" sz="2200" dirty="0"/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295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133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8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Canny edge detector</a:t>
            </a: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thinning</a:t>
            </a:r>
          </a:p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(non-maximum suppression)</a:t>
            </a: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4608513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018338" y="3136900"/>
            <a:ext cx="19351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Problem: pixels along this edge didn’t survive the </a:t>
            </a:r>
            <a:r>
              <a:rPr lang="en-US" sz="2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EFAA11-BA68-4133-AD33-BD57B71B6F2D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133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/>
          <a:lstStyle/>
          <a:p>
            <a:r>
              <a:rPr lang="en-US"/>
              <a:t>Hysteresis thresholding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701675" y="1600200"/>
            <a:ext cx="7772400" cy="4114800"/>
          </a:xfrm>
        </p:spPr>
        <p:txBody>
          <a:bodyPr/>
          <a:lstStyle/>
          <a:p>
            <a:r>
              <a:rPr lang="en-US" sz="2800" dirty="0"/>
              <a:t>Use a high threshold to start edge curves, and a low threshold to continue them.</a:t>
            </a:r>
            <a:endParaRPr lang="en-US" sz="2800" b="1" dirty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311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2978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5467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6178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Steve Seitz</a:t>
            </a:r>
          </a:p>
        </p:txBody>
      </p:sp>
    </p:spTree>
    <p:extLst>
      <p:ext uri="{BB962C8B-B14F-4D97-AF65-F5344CB8AC3E}">
        <p14:creationId xmlns:p14="http://schemas.microsoft.com/office/powerpoint/2010/main" val="72933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/>
              <a:t>Hysteresis thresholding</a:t>
            </a:r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467100" y="647700"/>
            <a:ext cx="2209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95713" y="3200400"/>
            <a:ext cx="176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original image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" y="3829050"/>
            <a:ext cx="2592388" cy="2740025"/>
            <a:chOff x="144" y="2412"/>
            <a:chExt cx="1633" cy="1726"/>
          </a:xfrm>
        </p:grpSpPr>
        <p:pic>
          <p:nvPicPr>
            <p:cNvPr id="13313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343" y="2213"/>
              <a:ext cx="1236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4" name="Text Box 7"/>
            <p:cNvSpPr txBox="1">
              <a:spLocks noChangeArrowheads="1"/>
            </p:cNvSpPr>
            <p:nvPr/>
          </p:nvSpPr>
          <p:spPr bwMode="auto">
            <a:xfrm>
              <a:off x="438" y="3696"/>
              <a:ext cx="114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high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(strong edges)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76600" y="3829050"/>
            <a:ext cx="2592388" cy="2740025"/>
            <a:chOff x="2064" y="2412"/>
            <a:chExt cx="1633" cy="1726"/>
          </a:xfrm>
        </p:grpSpPr>
        <p:pic>
          <p:nvPicPr>
            <p:cNvPr id="13313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2273" y="2203"/>
              <a:ext cx="1215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2" name="Text Box 10"/>
            <p:cNvSpPr txBox="1">
              <a:spLocks noChangeArrowheads="1"/>
            </p:cNvSpPr>
            <p:nvPr/>
          </p:nvSpPr>
          <p:spPr bwMode="auto">
            <a:xfrm>
              <a:off x="2345" y="3696"/>
              <a:ext cx="107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low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(weak edges)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324600" y="3829050"/>
            <a:ext cx="2590800" cy="2435225"/>
            <a:chOff x="3984" y="2412"/>
            <a:chExt cx="1632" cy="1534"/>
          </a:xfrm>
        </p:grpSpPr>
        <p:pic>
          <p:nvPicPr>
            <p:cNvPr id="13312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>
              <a:off x="4198" y="2198"/>
              <a:ext cx="1203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0" name="Text Box 13"/>
            <p:cNvSpPr txBox="1">
              <a:spLocks noChangeArrowheads="1"/>
            </p:cNvSpPr>
            <p:nvPr/>
          </p:nvSpPr>
          <p:spPr bwMode="auto">
            <a:xfrm>
              <a:off x="4043" y="3696"/>
              <a:ext cx="15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hysteresis threshold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Fei-Fei</a:t>
            </a:r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 Li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5257800"/>
            <a:ext cx="7467600" cy="609600"/>
            <a:chOff x="0" y="5257800"/>
            <a:chExt cx="7467600" cy="609600"/>
          </a:xfrm>
        </p:grpSpPr>
        <p:sp>
          <p:nvSpPr>
            <p:cNvPr id="18" name="Rectangle 17"/>
            <p:cNvSpPr/>
            <p:nvPr/>
          </p:nvSpPr>
          <p:spPr>
            <a:xfrm>
              <a:off x="0" y="5257800"/>
              <a:ext cx="12954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00400" y="5257800"/>
              <a:ext cx="12954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72200" y="5257800"/>
              <a:ext cx="12954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676400" y="3733800"/>
            <a:ext cx="6781800" cy="609600"/>
            <a:chOff x="0" y="5257800"/>
            <a:chExt cx="6781800" cy="609600"/>
          </a:xfrm>
        </p:grpSpPr>
        <p:sp>
          <p:nvSpPr>
            <p:cNvPr id="25" name="Rectangle 24"/>
            <p:cNvSpPr/>
            <p:nvPr/>
          </p:nvSpPr>
          <p:spPr>
            <a:xfrm>
              <a:off x="0" y="5257800"/>
              <a:ext cx="6858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200400" y="5257800"/>
              <a:ext cx="6858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72200" y="5257800"/>
              <a:ext cx="609600" cy="609600"/>
            </a:xfrm>
            <a:prstGeom prst="rect">
              <a:avLst/>
            </a:prstGeom>
            <a:noFill/>
            <a:ln w="381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27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/>
              <a:t>Recap: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1165225"/>
            <a:ext cx="7772400" cy="4114800"/>
          </a:xfrm>
        </p:spPr>
        <p:txBody>
          <a:bodyPr>
            <a:normAutofit fontScale="77500" lnSpcReduction="20000"/>
          </a:bodyPr>
          <a:lstStyle/>
          <a:p>
            <a:pPr marL="533400" indent="-533400">
              <a:spcBef>
                <a:spcPts val="1200"/>
              </a:spcBef>
            </a:pPr>
            <a:r>
              <a:rPr lang="en-US" sz="2400" dirty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Non-maximum suppression</a:t>
            </a:r>
            <a:r>
              <a:rPr lang="en-US" sz="2400" dirty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/>
              <a:t>Linking and </a:t>
            </a:r>
            <a:r>
              <a:rPr lang="en-US" sz="2400" b="1" dirty="0" err="1"/>
              <a:t>thresholding</a:t>
            </a:r>
            <a:r>
              <a:rPr lang="en-US" sz="2400" b="1" dirty="0"/>
              <a:t> </a:t>
            </a:r>
            <a:r>
              <a:rPr lang="en-US" sz="2400" dirty="0"/>
              <a:t>(</a:t>
            </a:r>
            <a:r>
              <a:rPr lang="en-US" sz="2400" b="1" dirty="0"/>
              <a:t>hysteresis</a:t>
            </a:r>
            <a:r>
              <a:rPr lang="en-US" sz="2400" dirty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/>
              <a:t>Use the high threshold to start edge curves and the low threshold to continue them</a:t>
            </a:r>
            <a:endParaRPr lang="en-US" sz="2400" b="1" dirty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/>
          </a:p>
          <a:p>
            <a:pPr marL="533400" indent="-533400">
              <a:spcBef>
                <a:spcPts val="1200"/>
              </a:spcBef>
            </a:pPr>
            <a:r>
              <a:rPr lang="en-US" sz="2400" dirty="0"/>
              <a:t>MATLAB:  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edge(image, ‘canny’);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&gt;&gt;help edge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3622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David Lowe,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Fei-Fei</a:t>
            </a:r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67582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1FE1AA-E227-D940-998F-E210191C9A63}"/>
              </a:ext>
            </a:extLst>
          </p:cNvPr>
          <p:cNvSpPr/>
          <p:nvPr/>
        </p:nvSpPr>
        <p:spPr>
          <a:xfrm>
            <a:off x="762000" y="3048000"/>
            <a:ext cx="7620000" cy="1143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0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Low-level edges vs. perceived contours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641975"/>
            <a:ext cx="7772400" cy="838200"/>
          </a:xfrm>
        </p:spPr>
        <p:txBody>
          <a:bodyPr/>
          <a:lstStyle/>
          <a:p>
            <a:pPr eaLnBrk="1" hangingPunct="1"/>
            <a:r>
              <a:rPr lang="en-US" sz="2400"/>
              <a:t>Berkeley segmentation database:</a:t>
            </a:r>
            <a:br>
              <a:rPr lang="en-US" sz="2400"/>
            </a:br>
            <a:r>
              <a:rPr lang="en-US" sz="1600">
                <a:hlinkClick r:id="rId3"/>
              </a:rPr>
              <a:t>http://www.eecs.berkeley.edu/Research/Projects/CS/vision/grouping/segbench/</a:t>
            </a:r>
            <a:endParaRPr lang="en-US" sz="1600"/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963" y="1603375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603375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4" name="Picture 6" descr="buffal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9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5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7" name="Picture 9" descr="boy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89650" y="3557588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5178" name="Text Box 10"/>
          <p:cNvSpPr txBox="1">
            <a:spLocks noChangeArrowheads="1"/>
          </p:cNvSpPr>
          <p:nvPr/>
        </p:nvSpPr>
        <p:spPr bwMode="auto">
          <a:xfrm>
            <a:off x="1346200" y="1146175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sp>
        <p:nvSpPr>
          <p:cNvPr id="135179" name="Text Box 11"/>
          <p:cNvSpPr txBox="1">
            <a:spLocks noChangeArrowheads="1"/>
          </p:cNvSpPr>
          <p:nvPr/>
        </p:nvSpPr>
        <p:spPr bwMode="auto">
          <a:xfrm>
            <a:off x="3473450" y="1143000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human segmentation</a:t>
            </a:r>
          </a:p>
        </p:txBody>
      </p:sp>
      <p:sp>
        <p:nvSpPr>
          <p:cNvPr id="135180" name="Text Box 12"/>
          <p:cNvSpPr txBox="1">
            <a:spLocks noChangeArrowheads="1"/>
          </p:cNvSpPr>
          <p:nvPr/>
        </p:nvSpPr>
        <p:spPr bwMode="auto">
          <a:xfrm>
            <a:off x="6318250" y="1146175"/>
            <a:ext cx="213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gradient magnitude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0" y="6581775"/>
            <a:ext cx="22098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Svetlana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Lazebnik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29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13675" r="34167" b="10426"/>
          <a:stretch>
            <a:fillRect/>
          </a:stretch>
        </p:blipFill>
        <p:spPr bwMode="auto">
          <a:xfrm>
            <a:off x="1752600" y="228600"/>
            <a:ext cx="7229475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5" name="TextBox 4"/>
          <p:cNvSpPr txBox="1">
            <a:spLocks noChangeArrowheads="1"/>
          </p:cNvSpPr>
          <p:nvPr/>
        </p:nvSpPr>
        <p:spPr bwMode="auto">
          <a:xfrm>
            <a:off x="0" y="2895600"/>
            <a:ext cx="1828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2004]</a:t>
            </a:r>
          </a:p>
        </p:txBody>
      </p:sp>
      <p:sp>
        <p:nvSpPr>
          <p:cNvPr id="136196" name="TextBox 5"/>
          <p:cNvSpPr txBox="1">
            <a:spLocks noChangeArrowheads="1"/>
          </p:cNvSpPr>
          <p:nvPr/>
        </p:nvSpPr>
        <p:spPr bwMode="auto">
          <a:xfrm>
            <a:off x="3352800" y="6427788"/>
            <a:ext cx="53308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Human-marked segment boundaries</a:t>
            </a:r>
          </a:p>
        </p:txBody>
      </p:sp>
      <p:sp>
        <p:nvSpPr>
          <p:cNvPr id="136197" name="TextBox 6"/>
          <p:cNvSpPr txBox="1">
            <a:spLocks noChangeArrowheads="1"/>
          </p:cNvSpPr>
          <p:nvPr/>
        </p:nvSpPr>
        <p:spPr bwMode="auto">
          <a:xfrm>
            <a:off x="0" y="434975"/>
            <a:ext cx="18986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Learn from humans which combination of features is most indicative of a “good” contour?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00800"/>
            <a:ext cx="1905000" cy="45720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F72A805-4450-4EDE-B9C7-6C4D1ED69FEA}" type="slidenum">
              <a:rPr lang="en-US" sz="1400" kern="120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133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06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 l="9167" t="53333" r="46249" b="9061"/>
          <a:stretch>
            <a:fillRect/>
          </a:stretch>
        </p:blipFill>
        <p:spPr bwMode="auto">
          <a:xfrm>
            <a:off x="533400" y="2286000"/>
            <a:ext cx="8153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 cstate="print"/>
          <a:srcRect l="9167" t="26752" r="46667" b="54103"/>
          <a:stretch>
            <a:fillRect/>
          </a:stretch>
        </p:blipFill>
        <p:spPr bwMode="auto">
          <a:xfrm>
            <a:off x="533400" y="152400"/>
            <a:ext cx="8077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244" name="TextBox 5"/>
          <p:cNvSpPr txBox="1">
            <a:spLocks noChangeArrowheads="1"/>
          </p:cNvSpPr>
          <p:nvPr/>
        </p:nvSpPr>
        <p:spPr bwMode="auto">
          <a:xfrm>
            <a:off x="3276600" y="6488113"/>
            <a:ext cx="396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2004]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1905000" cy="45720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z="1400" b="1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133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99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8767FACC-361E-4907-BCFE-EF47C5704390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6317"/>
            <a:ext cx="8305800" cy="664464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3810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latin typeface="Calibri" pitchFamily="34" charset="0"/>
              </a:rPr>
              <a:t>Slide credit: Devi Parikh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6594174"/>
            <a:ext cx="5105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itchFamily="34" charset="0"/>
                <a:cs typeface="Arial" pitchFamily="34" charset="0"/>
              </a:rPr>
              <a:t>Figure from: Dollar and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Zitnick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, PAMI 2015</a:t>
            </a:r>
          </a:p>
        </p:txBody>
      </p:sp>
    </p:spTree>
    <p:extLst>
      <p:ext uri="{BB962C8B-B14F-4D97-AF65-F5344CB8AC3E}">
        <p14:creationId xmlns:p14="http://schemas.microsoft.com/office/powerpoint/2010/main" val="2945016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13B9B3-ADE8-2042-9D08-A8CF567D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2"/>
            <a:ext cx="9144000" cy="156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AE6FA-DEDE-674B-A777-9407E862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683"/>
            <a:ext cx="4616089" cy="3276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B572F-5396-BF43-B354-CCBF5615E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19200"/>
            <a:ext cx="3787073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BBE1D-68A9-C94F-914E-7EC2A932E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144" y="4734891"/>
            <a:ext cx="1221665" cy="1807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01C1EE-18DD-384B-9D35-3F05380ED4EB}"/>
              </a:ext>
            </a:extLst>
          </p:cNvPr>
          <p:cNvSpPr txBox="1"/>
          <p:nvPr/>
        </p:nvSpPr>
        <p:spPr>
          <a:xfrm>
            <a:off x="7315200" y="62185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ICLR 2016</a:t>
            </a:r>
          </a:p>
        </p:txBody>
      </p:sp>
    </p:spTree>
    <p:extLst>
      <p:ext uri="{BB962C8B-B14F-4D97-AF65-F5344CB8AC3E}">
        <p14:creationId xmlns:p14="http://schemas.microsoft.com/office/powerpoint/2010/main" val="2263935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6B339-8BE6-1841-9D39-25572403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65" y="2743200"/>
            <a:ext cx="9144000" cy="36485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A412DE-63E2-C34F-99DC-A98AEE38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65" y="304800"/>
            <a:ext cx="9144000" cy="2130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90AA5-5117-FA4E-93F6-E5DBE8F241D4}"/>
              </a:ext>
            </a:extLst>
          </p:cNvPr>
          <p:cNvSpPr txBox="1"/>
          <p:nvPr/>
        </p:nvSpPr>
        <p:spPr>
          <a:xfrm>
            <a:off x="7391400" y="19812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CVPR 2017</a:t>
            </a:r>
          </a:p>
        </p:txBody>
      </p:sp>
    </p:spTree>
    <p:extLst>
      <p:ext uri="{BB962C8B-B14F-4D97-AF65-F5344CB8AC3E}">
        <p14:creationId xmlns:p14="http://schemas.microsoft.com/office/powerpoint/2010/main" val="55299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D8936-97B7-5B41-8777-BE52996C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200"/>
            <a:ext cx="7810500" cy="156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9B7A07-014B-B54A-9D0B-45831227FE41}"/>
              </a:ext>
            </a:extLst>
          </p:cNvPr>
          <p:cNvSpPr txBox="1"/>
          <p:nvPr/>
        </p:nvSpPr>
        <p:spPr>
          <a:xfrm>
            <a:off x="7315200" y="304800"/>
            <a:ext cx="144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WACV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7FD22-091C-E140-AF03-EB5E709C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0396"/>
            <a:ext cx="9144000" cy="3350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ECD83-CC77-BF49-882A-9871297CC36B}"/>
              </a:ext>
            </a:extLst>
          </p:cNvPr>
          <p:cNvSpPr txBox="1"/>
          <p:nvPr/>
        </p:nvSpPr>
        <p:spPr>
          <a:xfrm>
            <a:off x="152401" y="5392772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fairly advanced deep net technique (GANs), which we’ll discuss only later in the course.</a:t>
            </a:r>
          </a:p>
        </p:txBody>
      </p:sp>
    </p:spTree>
    <p:extLst>
      <p:ext uri="{BB962C8B-B14F-4D97-AF65-F5344CB8AC3E}">
        <p14:creationId xmlns:p14="http://schemas.microsoft.com/office/powerpoint/2010/main" val="416727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463E-1C03-AA4F-9DFF-9EA33AC4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358900"/>
            <a:ext cx="7175500" cy="41402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1FE1AA-E227-D940-998F-E210191C9A63}"/>
              </a:ext>
            </a:extLst>
          </p:cNvPr>
          <p:cNvSpPr/>
          <p:nvPr/>
        </p:nvSpPr>
        <p:spPr>
          <a:xfrm>
            <a:off x="762000" y="4114800"/>
            <a:ext cx="7620000" cy="13843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28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5573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Voting and the Hough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0198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Disclaimer: Many slides have been borrowed from Devi Parikh and/or Kristen </a:t>
            </a:r>
            <a:r>
              <a:rPr lang="en-US" sz="1200" b="0" dirty="0" err="1"/>
              <a:t>Grauman</a:t>
            </a:r>
            <a:r>
              <a:rPr lang="en-US" sz="1200" b="0" dirty="0"/>
              <a:t>, who may have borrowed from others.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A29299-8DA2-0E46-8647-C04C5AEAC800}"/>
              </a:ext>
            </a:extLst>
          </p:cNvPr>
          <p:cNvGrpSpPr/>
          <p:nvPr/>
        </p:nvGrpSpPr>
        <p:grpSpPr>
          <a:xfrm>
            <a:off x="1650555" y="601278"/>
            <a:ext cx="5842889" cy="3706302"/>
            <a:chOff x="1580299" y="660131"/>
            <a:chExt cx="5842889" cy="3706302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1D6B0F7A-F21A-5A4A-B640-AF36A149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0299" y="660131"/>
              <a:ext cx="2783001" cy="3706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27D043ED-0D03-6F47-81AC-71778AE96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48200" y="665467"/>
              <a:ext cx="2774988" cy="3695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61658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Fitting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Want to associate a model with observed features</a:t>
            </a:r>
          </a:p>
        </p:txBody>
      </p:sp>
      <p:pic>
        <p:nvPicPr>
          <p:cNvPr id="52228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50" y="1981200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050" y="1981200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1981200"/>
            <a:ext cx="144145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7882" name="Picture 26"/>
          <p:cNvPicPr>
            <a:picLocks noChangeAspect="1" noChangeArrowheads="1"/>
          </p:cNvPicPr>
          <p:nvPr/>
        </p:nvPicPr>
        <p:blipFill>
          <a:blip r:embed="rId6" cstate="print"/>
          <a:srcRect b="22198"/>
          <a:stretch>
            <a:fillRect/>
          </a:stretch>
        </p:blipFill>
        <p:spPr bwMode="auto">
          <a:xfrm>
            <a:off x="5257800" y="1905000"/>
            <a:ext cx="3124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7883" name="Picture 27"/>
          <p:cNvPicPr>
            <a:picLocks noChangeAspect="1" noChangeArrowheads="1"/>
          </p:cNvPicPr>
          <p:nvPr/>
        </p:nvPicPr>
        <p:blipFill>
          <a:blip r:embed="rId7" cstate="print"/>
          <a:srcRect t="43298"/>
          <a:stretch>
            <a:fillRect/>
          </a:stretch>
        </p:blipFill>
        <p:spPr bwMode="auto">
          <a:xfrm>
            <a:off x="533400" y="3886200"/>
            <a:ext cx="2209800" cy="166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7884" name="Picture 28"/>
          <p:cNvPicPr>
            <a:picLocks noChangeAspect="1" noChangeArrowheads="1"/>
          </p:cNvPicPr>
          <p:nvPr/>
        </p:nvPicPr>
        <p:blipFill>
          <a:blip r:embed="rId8" cstate="print"/>
          <a:srcRect l="20000" t="21381" r="50000" b="63628"/>
          <a:stretch>
            <a:fillRect/>
          </a:stretch>
        </p:blipFill>
        <p:spPr bwMode="auto">
          <a:xfrm>
            <a:off x="3048000" y="3886200"/>
            <a:ext cx="548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7885" name="Text Box 29"/>
          <p:cNvSpPr txBox="1">
            <a:spLocks noChangeArrowheads="1"/>
          </p:cNvSpPr>
          <p:nvPr/>
        </p:nvSpPr>
        <p:spPr bwMode="auto">
          <a:xfrm>
            <a:off x="6019800" y="5486400"/>
            <a:ext cx="3124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[Fig from Marszalek &amp; Schmid, 2007]</a:t>
            </a:r>
          </a:p>
        </p:txBody>
      </p:sp>
      <p:sp>
        <p:nvSpPr>
          <p:cNvPr id="52235" name="Text Box 33"/>
          <p:cNvSpPr txBox="1">
            <a:spLocks noChangeArrowheads="1"/>
          </p:cNvSpPr>
          <p:nvPr/>
        </p:nvSpPr>
        <p:spPr bwMode="auto">
          <a:xfrm>
            <a:off x="4708525" y="8266113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2236" name="Text Box 35"/>
          <p:cNvSpPr txBox="1">
            <a:spLocks noChangeArrowheads="1"/>
          </p:cNvSpPr>
          <p:nvPr/>
        </p:nvSpPr>
        <p:spPr bwMode="auto">
          <a:xfrm>
            <a:off x="-3825875" y="27035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79120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spcAft>
                <a:spcPts val="120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For example, the model could be a line, a circle, or an arbitrary shape.</a:t>
            </a:r>
            <a:endParaRPr 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1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85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/>
              <a:t>Edge detection</a:t>
            </a:r>
          </a:p>
        </p:txBody>
      </p:sp>
      <p:sp>
        <p:nvSpPr>
          <p:cNvPr id="1028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/>
          <a:lstStyle/>
          <a:p>
            <a:r>
              <a:rPr lang="en-US" sz="2400" b="1" dirty="0"/>
              <a:t>Goal</a:t>
            </a:r>
            <a:r>
              <a:rPr lang="en-US" sz="2400" dirty="0"/>
              <a:t>: map image from 2d array of pixels to a set of curves or line segments or contours.</a:t>
            </a:r>
          </a:p>
          <a:p>
            <a:r>
              <a:rPr lang="en-US" sz="2400" b="1" dirty="0"/>
              <a:t>Why?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Main idea</a:t>
            </a:r>
            <a:r>
              <a:rPr lang="en-US" sz="2400" dirty="0"/>
              <a:t>: look for strong </a:t>
            </a:r>
            <a:r>
              <a:rPr lang="en-US" sz="2400" b="1" dirty="0"/>
              <a:t>gradients</a:t>
            </a:r>
            <a:r>
              <a:rPr lang="en-US" sz="2400" dirty="0"/>
              <a:t>, post-process</a:t>
            </a:r>
          </a:p>
          <a:p>
            <a:endParaRPr lang="en-US" sz="2400" dirty="0"/>
          </a:p>
          <a:p>
            <a:pPr>
              <a:buFontTx/>
              <a:buNone/>
            </a:pPr>
            <a:endParaRPr lang="en-US" sz="2400" dirty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Bitmap Image" r:id="rId4" imgW="2161905" imgH="2324424" progId="">
                  <p:embed/>
                </p:oleObj>
              </mc:Choice>
              <mc:Fallback>
                <p:oleObj name="Bitmap Image" r:id="rId4" imgW="2161905" imgH="2324424" progId="">
                  <p:embed/>
                  <p:pic>
                    <p:nvPicPr>
                      <p:cNvPr id="792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2795588"/>
                        <a:ext cx="1947862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4449763" y="4284663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0"/>
              <a:t>Figure from J. </a:t>
            </a:r>
            <a:r>
              <a:rPr lang="en-US" sz="1200" b="0" dirty="0" err="1"/>
              <a:t>Shotton</a:t>
            </a:r>
            <a:r>
              <a:rPr lang="en-US" sz="1200" b="0" dirty="0"/>
              <a:t> et al., PAMI 2007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066800" y="4981575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0" dirty="0"/>
              <a:t>Figure from D. Lowe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98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4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Fitting: Main idea</a:t>
            </a:r>
          </a:p>
        </p:txBody>
      </p:sp>
      <p:sp>
        <p:nvSpPr>
          <p:cNvPr id="16425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4864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800" dirty="0"/>
              <a:t>Choose a </a:t>
            </a:r>
            <a:r>
              <a:rPr lang="en-US" sz="2800" dirty="0">
                <a:solidFill>
                  <a:srgbClr val="FF0000"/>
                </a:solidFill>
              </a:rPr>
              <a:t>parametric model </a:t>
            </a:r>
            <a:r>
              <a:rPr lang="en-US" sz="2800" dirty="0"/>
              <a:t>to represent a set of features</a:t>
            </a:r>
          </a:p>
          <a:p>
            <a:pPr>
              <a:buFontTx/>
              <a:buChar char="•"/>
            </a:pPr>
            <a:r>
              <a:rPr lang="en-US" sz="2800" dirty="0"/>
              <a:t>Membership criterion is </a:t>
            </a:r>
            <a:r>
              <a:rPr lang="en-US" sz="2800" dirty="0">
                <a:solidFill>
                  <a:srgbClr val="FF0000"/>
                </a:solidFill>
              </a:rPr>
              <a:t>not local</a:t>
            </a:r>
          </a:p>
          <a:p>
            <a:pPr lvl="1"/>
            <a:r>
              <a:rPr lang="en-US" sz="2400" dirty="0"/>
              <a:t>Can’t tell whether a point belongs to a given model just by looking at that point</a:t>
            </a:r>
          </a:p>
          <a:p>
            <a:pPr>
              <a:buFontTx/>
              <a:buChar char="•"/>
            </a:pPr>
            <a:r>
              <a:rPr lang="en-US" sz="2800" dirty="0"/>
              <a:t>Three main questions:</a:t>
            </a:r>
          </a:p>
          <a:p>
            <a:pPr lvl="1"/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model</a:t>
            </a:r>
            <a:r>
              <a:rPr lang="en-US" sz="2400" dirty="0"/>
              <a:t> represents this set of features best?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Which</a:t>
            </a:r>
            <a:r>
              <a:rPr lang="en-US" sz="2400" dirty="0"/>
              <a:t> of several model </a:t>
            </a:r>
            <a:r>
              <a:rPr lang="en-US" sz="2400" dirty="0">
                <a:solidFill>
                  <a:srgbClr val="FF0000"/>
                </a:solidFill>
              </a:rPr>
              <a:t>instances</a:t>
            </a:r>
            <a:r>
              <a:rPr lang="en-US" sz="2400" dirty="0"/>
              <a:t> gets which feature?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How many </a:t>
            </a:r>
            <a:r>
              <a:rPr lang="en-US" sz="2400" dirty="0"/>
              <a:t>model </a:t>
            </a:r>
            <a:r>
              <a:rPr lang="en-US" sz="2400" dirty="0">
                <a:solidFill>
                  <a:srgbClr val="FF0000"/>
                </a:solidFill>
              </a:rPr>
              <a:t>instances</a:t>
            </a:r>
            <a:r>
              <a:rPr lang="en-US" sz="2400" dirty="0"/>
              <a:t> are there?</a:t>
            </a:r>
          </a:p>
          <a:p>
            <a:pPr>
              <a:buFontTx/>
              <a:buChar char="•"/>
            </a:pPr>
            <a:r>
              <a:rPr lang="en-US" sz="2800" dirty="0"/>
              <a:t>Computational complexity is important</a:t>
            </a:r>
          </a:p>
          <a:p>
            <a:pPr lvl="1"/>
            <a:r>
              <a:rPr lang="en-US" sz="2400" dirty="0"/>
              <a:t>It is infeasible to examine every possible set of parameters and every possible combination of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655022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Slide credit: L. </a:t>
            </a:r>
            <a:r>
              <a:rPr lang="en-US" sz="1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Lazebnik</a:t>
            </a:r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81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5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Example: Line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201707"/>
            <a:ext cx="8229600" cy="6096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Why fit lines?  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/>
              <a:t>	Many objects characterized by presence of straight lines</a:t>
            </a:r>
          </a:p>
        </p:txBody>
      </p:sp>
      <p:pic>
        <p:nvPicPr>
          <p:cNvPr id="219138" name="Picture 2" descr="http://www.talonmorris.com/Photos/Memories/07%20UT%20To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755" y="2187558"/>
            <a:ext cx="2686050" cy="35814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 bwMode="auto">
          <a:xfrm>
            <a:off x="592155" y="4321158"/>
            <a:ext cx="2362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125555" y="4016358"/>
            <a:ext cx="1752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rot="5400000" flipH="1" flipV="1">
            <a:off x="1239855" y="3521058"/>
            <a:ext cx="838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 flipH="1" flipV="1">
            <a:off x="1774049" y="3596464"/>
            <a:ext cx="8382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354155" y="4778358"/>
            <a:ext cx="914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33400" y="5948397"/>
            <a:ext cx="861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Wait, why aren’t we done just by running edge detection?</a:t>
            </a:r>
          </a:p>
        </p:txBody>
      </p:sp>
      <p:pic>
        <p:nvPicPr>
          <p:cNvPr id="219140" name="Picture 4" descr="http://www.segger.com/jpg/EvalBoards/Explorer_16_Microchip_600x46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5355" y="2720958"/>
            <a:ext cx="2246923" cy="1752600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 bwMode="auto">
          <a:xfrm>
            <a:off x="3868755" y="3101958"/>
            <a:ext cx="990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021155" y="2797158"/>
            <a:ext cx="713232" cy="13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097355" y="3482958"/>
            <a:ext cx="6096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9142" name="Picture 6" descr="http://www.apwa.net/Images/Publications/Reporter/Sidewalk%20-%20Enlarged%20Tree%20We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9955" y="2416158"/>
            <a:ext cx="2682240" cy="2514600"/>
          </a:xfrm>
          <a:prstGeom prst="rect">
            <a:avLst/>
          </a:prstGeom>
          <a:noFill/>
        </p:spPr>
      </p:pic>
      <p:cxnSp>
        <p:nvCxnSpPr>
          <p:cNvPr id="41" name="Straight Connector 40"/>
          <p:cNvCxnSpPr/>
          <p:nvPr/>
        </p:nvCxnSpPr>
        <p:spPr bwMode="auto">
          <a:xfrm rot="16200000" flipV="1">
            <a:off x="6460349" y="4169552"/>
            <a:ext cx="1143000" cy="2270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 flipH="1" flipV="1">
            <a:off x="5468161" y="3482164"/>
            <a:ext cx="1600200" cy="8397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6916755" y="3711558"/>
            <a:ext cx="6858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47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wer_ed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9057" y="1274733"/>
            <a:ext cx="3708393" cy="4938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9435" y="1502688"/>
            <a:ext cx="43085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Extra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edge points (clutter), multiple models:</a:t>
            </a:r>
          </a:p>
          <a:p>
            <a:pPr marL="688975" lvl="1" indent="-231775" algn="l" rtl="0">
              <a:spcAft>
                <a:spcPts val="600"/>
              </a:spcAft>
              <a:buFont typeface="Arial" pitchFamily="34" charset="0"/>
              <a:buChar char="–"/>
            </a:pPr>
            <a:r>
              <a:rPr lang="en-US" sz="2000" kern="12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which points go with which line, if any?</a:t>
            </a:r>
          </a:p>
          <a:p>
            <a:pPr marL="231775" indent="-231775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Only some parts of each line detected, and some parts are </a:t>
            </a: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missing:</a:t>
            </a:r>
            <a:endParaRPr lang="en-US" sz="2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688975" lvl="1" indent="-231775" algn="l" rtl="0">
              <a:spcAft>
                <a:spcPts val="600"/>
              </a:spcAft>
              <a:buFont typeface="Arial" pitchFamily="34" charset="0"/>
              <a:buChar char="–"/>
            </a:pPr>
            <a:r>
              <a:rPr lang="en-US" sz="2000" kern="12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how to find a line that bridges missing evidence?</a:t>
            </a:r>
          </a:p>
          <a:p>
            <a:pPr marL="231775" indent="-231775" algn="l" rtl="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Noise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in measured edge points, orientations:</a:t>
            </a:r>
          </a:p>
          <a:p>
            <a:pPr marL="688975" lvl="1" indent="-231775" algn="l" rtl="0">
              <a:spcAft>
                <a:spcPts val="600"/>
              </a:spcAft>
              <a:buFont typeface="Arial" pitchFamily="34" charset="0"/>
              <a:buChar char="–"/>
            </a:pPr>
            <a:r>
              <a:rPr lang="en-US" sz="2000" kern="1200" dirty="0">
                <a:solidFill>
                  <a:schemeClr val="accent6"/>
                </a:solidFill>
                <a:latin typeface="Arial"/>
                <a:ea typeface="+mn-ea"/>
                <a:cs typeface="+mn-cs"/>
              </a:rPr>
              <a:t>how to detect true underlying parameters?</a:t>
            </a:r>
          </a:p>
          <a:p>
            <a:pPr marL="231775" indent="-231775" algn="l" rtl="0">
              <a:spcAft>
                <a:spcPts val="1200"/>
              </a:spcAft>
              <a:buFont typeface="Arial" pitchFamily="34" charset="0"/>
              <a:buChar char="•"/>
            </a:pPr>
            <a:endParaRPr lang="en-US" sz="2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28638" y="325395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Difficulty of line fitting</a:t>
            </a: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7018371" y="179343"/>
            <a:ext cx="1851263" cy="1128681"/>
            <a:chOff x="96" y="1104"/>
            <a:chExt cx="5040" cy="3072"/>
          </a:xfrm>
        </p:grpSpPr>
        <p:sp>
          <p:nvSpPr>
            <p:cNvPr id="11" name="Oval 6"/>
            <p:cNvSpPr>
              <a:spLocks noChangeAspect="1" noChangeArrowheads="1"/>
            </p:cNvSpPr>
            <p:nvPr/>
          </p:nvSpPr>
          <p:spPr bwMode="auto">
            <a:xfrm>
              <a:off x="1248" y="28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Oval 7"/>
            <p:cNvSpPr>
              <a:spLocks noChangeAspect="1" noChangeArrowheads="1"/>
            </p:cNvSpPr>
            <p:nvPr/>
          </p:nvSpPr>
          <p:spPr bwMode="auto">
            <a:xfrm>
              <a:off x="1776" y="254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Oval 8"/>
            <p:cNvSpPr>
              <a:spLocks noChangeAspect="1" noChangeArrowheads="1"/>
            </p:cNvSpPr>
            <p:nvPr/>
          </p:nvSpPr>
          <p:spPr bwMode="auto">
            <a:xfrm>
              <a:off x="2112" y="20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Oval 9"/>
            <p:cNvSpPr>
              <a:spLocks noChangeAspect="1" noChangeArrowheads="1"/>
            </p:cNvSpPr>
            <p:nvPr/>
          </p:nvSpPr>
          <p:spPr bwMode="auto">
            <a:xfrm>
              <a:off x="2976" y="124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Oval 10"/>
            <p:cNvSpPr>
              <a:spLocks noChangeAspect="1" noChangeArrowheads="1"/>
            </p:cNvSpPr>
            <p:nvPr/>
          </p:nvSpPr>
          <p:spPr bwMode="auto">
            <a:xfrm>
              <a:off x="1008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Oval 11"/>
            <p:cNvSpPr>
              <a:spLocks noChangeAspect="1" noChangeArrowheads="1"/>
            </p:cNvSpPr>
            <p:nvPr/>
          </p:nvSpPr>
          <p:spPr bwMode="auto">
            <a:xfrm>
              <a:off x="384" y="36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Oval 12"/>
            <p:cNvSpPr>
              <a:spLocks noChangeAspect="1" noChangeArrowheads="1"/>
            </p:cNvSpPr>
            <p:nvPr/>
          </p:nvSpPr>
          <p:spPr bwMode="auto">
            <a:xfrm>
              <a:off x="3072" y="326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Oval 13"/>
            <p:cNvSpPr>
              <a:spLocks noChangeAspect="1" noChangeArrowheads="1"/>
            </p:cNvSpPr>
            <p:nvPr/>
          </p:nvSpPr>
          <p:spPr bwMode="auto">
            <a:xfrm>
              <a:off x="1104" y="16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Oval 14"/>
            <p:cNvSpPr>
              <a:spLocks noChangeAspect="1" noChangeArrowheads="1"/>
            </p:cNvSpPr>
            <p:nvPr/>
          </p:nvSpPr>
          <p:spPr bwMode="auto">
            <a:xfrm>
              <a:off x="3264" y="235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Oval 15"/>
            <p:cNvSpPr>
              <a:spLocks noChangeAspect="1" noChangeArrowheads="1"/>
            </p:cNvSpPr>
            <p:nvPr/>
          </p:nvSpPr>
          <p:spPr bwMode="auto">
            <a:xfrm>
              <a:off x="4320" y="336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Oval 16"/>
            <p:cNvSpPr>
              <a:spLocks noChangeAspect="1" noChangeArrowheads="1"/>
            </p:cNvSpPr>
            <p:nvPr/>
          </p:nvSpPr>
          <p:spPr bwMode="auto">
            <a:xfrm>
              <a:off x="4416" y="240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Oval 17"/>
            <p:cNvSpPr>
              <a:spLocks noChangeAspect="1" noChangeArrowheads="1"/>
            </p:cNvSpPr>
            <p:nvPr/>
          </p:nvSpPr>
          <p:spPr bwMode="auto">
            <a:xfrm>
              <a:off x="3792" y="249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Oval 18"/>
            <p:cNvSpPr>
              <a:spLocks noChangeAspect="1" noChangeArrowheads="1"/>
            </p:cNvSpPr>
            <p:nvPr/>
          </p:nvSpPr>
          <p:spPr bwMode="auto">
            <a:xfrm>
              <a:off x="2400" y="350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Oval 19"/>
            <p:cNvSpPr>
              <a:spLocks noChangeAspect="1" noChangeArrowheads="1"/>
            </p:cNvSpPr>
            <p:nvPr/>
          </p:nvSpPr>
          <p:spPr bwMode="auto">
            <a:xfrm>
              <a:off x="336" y="268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Oval 20"/>
            <p:cNvSpPr>
              <a:spLocks noChangeAspect="1" noChangeArrowheads="1"/>
            </p:cNvSpPr>
            <p:nvPr/>
          </p:nvSpPr>
          <p:spPr bwMode="auto">
            <a:xfrm>
              <a:off x="432" y="2112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Oval 21"/>
            <p:cNvSpPr>
              <a:spLocks noChangeAspect="1" noChangeArrowheads="1"/>
            </p:cNvSpPr>
            <p:nvPr/>
          </p:nvSpPr>
          <p:spPr bwMode="auto">
            <a:xfrm>
              <a:off x="4992" y="321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Oval 22"/>
            <p:cNvSpPr>
              <a:spLocks noChangeAspect="1" noChangeArrowheads="1"/>
            </p:cNvSpPr>
            <p:nvPr/>
          </p:nvSpPr>
          <p:spPr bwMode="auto">
            <a:xfrm>
              <a:off x="4032" y="177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Line 23"/>
            <p:cNvSpPr>
              <a:spLocks noChangeAspect="1" noChangeShapeType="1"/>
            </p:cNvSpPr>
            <p:nvPr/>
          </p:nvSpPr>
          <p:spPr bwMode="auto">
            <a:xfrm flipV="1">
              <a:off x="96" y="1104"/>
              <a:ext cx="3168" cy="30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CD9997A-8257-478E-A6A0-790675028B21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9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18" y="58707"/>
            <a:ext cx="8229600" cy="1143000"/>
          </a:xfrm>
        </p:spPr>
        <p:txBody>
          <a:bodyPr/>
          <a:lstStyle/>
          <a:p>
            <a:r>
              <a:rPr lang="en-US" dirty="0"/>
              <a:t>Voting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31" y="1274733"/>
            <a:ext cx="8229600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It’s not feasible to check all combinations of features by fitting a model to each possible subset.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US" sz="2400" b="1" dirty="0"/>
              <a:t>Voting</a:t>
            </a:r>
            <a:r>
              <a:rPr lang="en-US" sz="2400" dirty="0"/>
              <a:t> is a general technique where we let the features </a:t>
            </a:r>
            <a:r>
              <a:rPr lang="en-US" sz="2400" i="1" dirty="0"/>
              <a:t>vote for all models that are compatible with it</a:t>
            </a:r>
            <a:r>
              <a:rPr lang="en-US" sz="2400" dirty="0"/>
              <a:t>.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2060"/>
                </a:solidFill>
              </a:rPr>
              <a:t>Cycle through features, cast votes for model parameters.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2060"/>
                </a:solidFill>
              </a:rPr>
              <a:t>Look for model parameters that receive a lot of votes.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/>
              <a:t>Noise &amp; clutter features will cast votes too, </a:t>
            </a:r>
            <a:r>
              <a:rPr lang="en-US" sz="2400" i="1" dirty="0"/>
              <a:t>but</a:t>
            </a:r>
            <a:r>
              <a:rPr lang="en-US" sz="2400" dirty="0"/>
              <a:t> typically their votes should be inconsistent with the majority of “good” features.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1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Fitting lines: Hough transform</a:t>
            </a:r>
          </a:p>
        </p:txBody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44" y="1311246"/>
            <a:ext cx="5842056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/>
              <a:t>Given points that belong to a line, what is the line?</a:t>
            </a:r>
          </a:p>
          <a:p>
            <a:pPr eaLnBrk="1" hangingPunct="1"/>
            <a:r>
              <a:rPr lang="en-US" sz="2400" dirty="0"/>
              <a:t>How many lines are there?</a:t>
            </a:r>
          </a:p>
          <a:p>
            <a:pPr eaLnBrk="1" hangingPunct="1"/>
            <a:r>
              <a:rPr lang="en-US" sz="2400" dirty="0"/>
              <a:t>Which points belong to which lines?</a:t>
            </a:r>
          </a:p>
          <a:p>
            <a:pPr eaLnBrk="1" hangingPunct="1"/>
            <a:endParaRPr lang="en-US" sz="1200" dirty="0"/>
          </a:p>
          <a:p>
            <a:pPr eaLnBrk="1" hangingPunct="1"/>
            <a:r>
              <a:rPr lang="en-US" sz="2400" b="1" dirty="0"/>
              <a:t>Hough Transform </a:t>
            </a:r>
            <a:r>
              <a:rPr lang="en-US" sz="2400" dirty="0"/>
              <a:t>is a voting technique that can be used to answer all of these questions.</a:t>
            </a:r>
          </a:p>
          <a:p>
            <a:pPr lvl="1" eaLnBrk="1" hangingPunct="1">
              <a:buNone/>
            </a:pPr>
            <a:r>
              <a:rPr lang="en-US" sz="2400" u="sng" dirty="0"/>
              <a:t>Main idea</a:t>
            </a:r>
            <a:r>
              <a:rPr lang="en-US" sz="2400" dirty="0"/>
              <a:t>: </a:t>
            </a:r>
          </a:p>
          <a:p>
            <a:pPr lvl="1" eaLnBrk="1" hangingPunct="1">
              <a:buNone/>
            </a:pPr>
            <a:r>
              <a:rPr lang="en-US" sz="2400" dirty="0"/>
              <a:t>1.  Record vote for each possible line on which each edge point lies.</a:t>
            </a:r>
          </a:p>
          <a:p>
            <a:pPr lvl="1" eaLnBrk="1" hangingPunct="1">
              <a:buNone/>
            </a:pPr>
            <a:r>
              <a:rPr lang="en-US" sz="2400" dirty="0"/>
              <a:t>2.  Look for lines that get many votes</a:t>
            </a:r>
            <a:r>
              <a:rPr lang="en-US" sz="2000" dirty="0"/>
              <a:t>.</a:t>
            </a:r>
          </a:p>
        </p:txBody>
      </p:sp>
      <p:pic>
        <p:nvPicPr>
          <p:cNvPr id="53252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7188" y="2679670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7189" y="800064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4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7189" y="4597416"/>
            <a:ext cx="1789137" cy="17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38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Finding lines in an image: Hough space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4114800"/>
            <a:ext cx="8762993" cy="23622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dirty="0"/>
              <a:t>Connection image (</a:t>
            </a:r>
            <a:r>
              <a:rPr lang="en-US" dirty="0" err="1"/>
              <a:t>x,y</a:t>
            </a:r>
            <a:r>
              <a:rPr lang="en-US" dirty="0"/>
              <a:t>) and Hough (</a:t>
            </a:r>
            <a:r>
              <a:rPr lang="en-US" dirty="0" err="1"/>
              <a:t>m,b</a:t>
            </a:r>
            <a:r>
              <a:rPr lang="en-US" dirty="0"/>
              <a:t>) spaces:</a:t>
            </a:r>
          </a:p>
          <a:p>
            <a:pPr lvl="1" eaLnBrk="1" hangingPunct="1"/>
            <a:r>
              <a:rPr lang="en-US" dirty="0"/>
              <a:t>Line in image corresponds to a point in Hough space</a:t>
            </a:r>
          </a:p>
          <a:p>
            <a:pPr lvl="1" eaLnBrk="1" hangingPunct="1"/>
            <a:r>
              <a:rPr lang="en-US" dirty="0"/>
              <a:t>To go from image space to Hough space:</a:t>
            </a:r>
          </a:p>
          <a:p>
            <a:pPr lvl="2" eaLnBrk="1" hangingPunct="1"/>
            <a:r>
              <a:rPr lang="en-US" sz="1800" dirty="0"/>
              <a:t>given a set of points (</a:t>
            </a:r>
            <a:r>
              <a:rPr lang="en-US" sz="1800" dirty="0" err="1"/>
              <a:t>x,y</a:t>
            </a:r>
            <a:r>
              <a:rPr lang="en-US" sz="1800" dirty="0"/>
              <a:t>), find all (</a:t>
            </a:r>
            <a:r>
              <a:rPr lang="en-US" sz="1800" dirty="0" err="1"/>
              <a:t>m,b</a:t>
            </a:r>
            <a:r>
              <a:rPr lang="en-US" sz="1800" dirty="0"/>
              <a:t>) such that </a:t>
            </a:r>
            <a:r>
              <a:rPr lang="en-US" sz="1800" dirty="0" err="1"/>
              <a:t>y</a:t>
            </a:r>
            <a:r>
              <a:rPr lang="en-US" sz="1800" dirty="0"/>
              <a:t> = </a:t>
            </a:r>
            <a:r>
              <a:rPr lang="en-US" sz="1800" dirty="0" err="1"/>
              <a:t>mx</a:t>
            </a:r>
            <a:r>
              <a:rPr lang="en-US" sz="1800" dirty="0"/>
              <a:t> + </a:t>
            </a:r>
            <a:r>
              <a:rPr lang="en-US" sz="1800" dirty="0" err="1"/>
              <a:t>b</a:t>
            </a:r>
            <a:endParaRPr lang="en-US" sz="1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958850" y="1114425"/>
            <a:ext cx="2476500" cy="2695575"/>
            <a:chOff x="958850" y="1114425"/>
            <a:chExt cx="2476500" cy="2695575"/>
          </a:xfrm>
        </p:grpSpPr>
        <p:sp>
          <p:nvSpPr>
            <p:cNvPr id="56324" name="Line 4"/>
            <p:cNvSpPr>
              <a:spLocks noChangeShapeType="1"/>
            </p:cNvSpPr>
            <p:nvPr/>
          </p:nvSpPr>
          <p:spPr bwMode="auto">
            <a:xfrm flipV="1">
              <a:off x="1295400" y="1219200"/>
              <a:ext cx="0" cy="182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25" name="Line 5"/>
            <p:cNvSpPr>
              <a:spLocks noChangeShapeType="1"/>
            </p:cNvSpPr>
            <p:nvPr/>
          </p:nvSpPr>
          <p:spPr bwMode="auto">
            <a:xfrm>
              <a:off x="1295400" y="3048000"/>
              <a:ext cx="2057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26" name="Text Box 6"/>
            <p:cNvSpPr txBox="1">
              <a:spLocks noChangeArrowheads="1"/>
            </p:cNvSpPr>
            <p:nvPr/>
          </p:nvSpPr>
          <p:spPr bwMode="auto">
            <a:xfrm>
              <a:off x="3124200" y="3048000"/>
              <a:ext cx="311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56327" name="Text Box 7"/>
            <p:cNvSpPr txBox="1">
              <a:spLocks noChangeArrowheads="1"/>
            </p:cNvSpPr>
            <p:nvPr/>
          </p:nvSpPr>
          <p:spPr bwMode="auto">
            <a:xfrm>
              <a:off x="958850" y="1114425"/>
              <a:ext cx="3111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56328" name="Line 8"/>
            <p:cNvSpPr>
              <a:spLocks noChangeShapeType="1"/>
            </p:cNvSpPr>
            <p:nvPr/>
          </p:nvSpPr>
          <p:spPr bwMode="auto">
            <a:xfrm flipV="1">
              <a:off x="1676400" y="1981200"/>
              <a:ext cx="1447800" cy="533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pic>
          <p:nvPicPr>
            <p:cNvPr id="56329" name="Picture 9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4838" y="1755775"/>
              <a:ext cx="1554162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337" name="Text Box 17"/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191452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image space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14900" y="1114425"/>
            <a:ext cx="3695700" cy="2700338"/>
            <a:chOff x="4914900" y="1114425"/>
            <a:chExt cx="3695700" cy="2700338"/>
          </a:xfrm>
        </p:grpSpPr>
        <p:sp>
          <p:nvSpPr>
            <p:cNvPr id="56330" name="Line 10"/>
            <p:cNvSpPr>
              <a:spLocks noChangeShapeType="1"/>
            </p:cNvSpPr>
            <p:nvPr/>
          </p:nvSpPr>
          <p:spPr bwMode="auto">
            <a:xfrm flipV="1">
              <a:off x="5454650" y="1219200"/>
              <a:ext cx="0" cy="1828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31" name="Line 11"/>
            <p:cNvSpPr>
              <a:spLocks noChangeShapeType="1"/>
            </p:cNvSpPr>
            <p:nvPr/>
          </p:nvSpPr>
          <p:spPr bwMode="auto">
            <a:xfrm>
              <a:off x="5454650" y="3048000"/>
              <a:ext cx="2057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32" name="Text Box 12"/>
            <p:cNvSpPr txBox="1">
              <a:spLocks noChangeArrowheads="1"/>
            </p:cNvSpPr>
            <p:nvPr/>
          </p:nvSpPr>
          <p:spPr bwMode="auto">
            <a:xfrm>
              <a:off x="7283450" y="3048000"/>
              <a:ext cx="3952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56333" name="Text Box 13"/>
            <p:cNvSpPr txBox="1">
              <a:spLocks noChangeArrowheads="1"/>
            </p:cNvSpPr>
            <p:nvPr/>
          </p:nvSpPr>
          <p:spPr bwMode="auto">
            <a:xfrm>
              <a:off x="5105400" y="1114425"/>
              <a:ext cx="32543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56334" name="Oval 14"/>
            <p:cNvSpPr>
              <a:spLocks noChangeArrowheads="1"/>
            </p:cNvSpPr>
            <p:nvPr/>
          </p:nvSpPr>
          <p:spPr bwMode="auto">
            <a:xfrm>
              <a:off x="5715000" y="259080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335" name="Text Box 15"/>
            <p:cNvSpPr txBox="1">
              <a:spLocks noChangeArrowheads="1"/>
            </p:cNvSpPr>
            <p:nvPr/>
          </p:nvSpPr>
          <p:spPr bwMode="auto">
            <a:xfrm>
              <a:off x="5562600" y="3032125"/>
              <a:ext cx="4873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m</a:t>
              </a:r>
              <a:r>
                <a:rPr lang="en-US" sz="2000" i="1" kern="1200" baseline="-250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6336" name="Text Box 16"/>
            <p:cNvSpPr txBox="1">
              <a:spLocks noChangeArrowheads="1"/>
            </p:cNvSpPr>
            <p:nvPr/>
          </p:nvSpPr>
          <p:spPr bwMode="auto">
            <a:xfrm>
              <a:off x="5019675" y="2409825"/>
              <a:ext cx="4175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b</a:t>
              </a:r>
              <a:r>
                <a:rPr lang="en-US" sz="2000" i="1" kern="1200" baseline="-250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56338" name="Text Box 18"/>
            <p:cNvSpPr txBox="1">
              <a:spLocks noChangeArrowheads="1"/>
            </p:cNvSpPr>
            <p:nvPr/>
          </p:nvSpPr>
          <p:spPr bwMode="auto">
            <a:xfrm>
              <a:off x="4914900" y="3352800"/>
              <a:ext cx="36957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Hough (parameter) space</a:t>
              </a:r>
            </a:p>
          </p:txBody>
        </p:sp>
      </p:grpSp>
      <p:sp>
        <p:nvSpPr>
          <p:cNvPr id="56339" name="Line 19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6340" name="TextBox 21"/>
          <p:cNvSpPr txBox="1">
            <a:spLocks noChangeArrowheads="1"/>
          </p:cNvSpPr>
          <p:nvPr/>
        </p:nvSpPr>
        <p:spPr bwMode="auto">
          <a:xfrm>
            <a:off x="7215255" y="6581775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Slide credit: Steve Seitz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0" y="8776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Equation of a line?</a:t>
            </a:r>
          </a:p>
          <a:p>
            <a:pPr algn="ctr"/>
            <a:r>
              <a:rPr lang="en-US" dirty="0" err="1"/>
              <a:t>y</a:t>
            </a:r>
            <a:r>
              <a:rPr lang="en-US" dirty="0"/>
              <a:t> = </a:t>
            </a:r>
            <a:r>
              <a:rPr lang="en-US" dirty="0" err="1"/>
              <a:t>mx</a:t>
            </a:r>
            <a:r>
              <a:rPr lang="en-US" dirty="0"/>
              <a:t> + </a:t>
            </a:r>
            <a:r>
              <a:rPr lang="en-US" dirty="0" err="1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3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 bldLvl="3"/>
      <p:bldP spid="56339" grpId="0" animBg="1"/>
      <p:bldP spid="2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Finding lines in an image: Hough space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19050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Tx/>
              <a:buNone/>
            </a:pPr>
            <a:r>
              <a:rPr lang="en-US"/>
              <a:t>Connection between image (x,y) and Hough (m,b) spaces</a:t>
            </a:r>
          </a:p>
          <a:p>
            <a:pPr lvl="1" eaLnBrk="1" hangingPunct="1"/>
            <a:r>
              <a:rPr lang="en-US"/>
              <a:t>A line in the image corresponds to a point in Hough space</a:t>
            </a:r>
          </a:p>
          <a:p>
            <a:pPr lvl="1" eaLnBrk="1" hangingPunct="1"/>
            <a:r>
              <a:rPr lang="en-US"/>
              <a:t>To go from image space to Hough space:</a:t>
            </a:r>
          </a:p>
          <a:p>
            <a:pPr lvl="2" eaLnBrk="1" hangingPunct="1"/>
            <a:r>
              <a:rPr lang="en-US" sz="1800"/>
              <a:t>given a set of points (x,y), find all (m,b) such that y = mx + b</a:t>
            </a:r>
          </a:p>
          <a:p>
            <a:pPr lvl="1" eaLnBrk="1" hangingPunct="1"/>
            <a:r>
              <a:rPr lang="en-US"/>
              <a:t>What does a point (x</a:t>
            </a:r>
            <a:r>
              <a:rPr lang="en-US" baseline="-25000"/>
              <a:t>0</a:t>
            </a:r>
            <a:r>
              <a:rPr lang="en-US"/>
              <a:t>, y</a:t>
            </a:r>
            <a:r>
              <a:rPr lang="en-US" baseline="-25000"/>
              <a:t>0</a:t>
            </a:r>
            <a:r>
              <a:rPr lang="en-US"/>
              <a:t>) in the image space map to?</a:t>
            </a:r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57356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7359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57365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7366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1143000" lvl="2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–"/>
                </a:pP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Answer:  the solutions of </a:t>
                </a:r>
                <a:r>
                  <a:rPr lang="en-US" kern="1200" dirty="0" err="1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b</a:t>
                </a: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 = -x</a:t>
                </a:r>
                <a:r>
                  <a:rPr lang="en-US" kern="1200" baseline="-250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0</a:t>
                </a: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m + y</a:t>
                </a:r>
                <a:r>
                  <a:rPr lang="en-US" kern="1200" baseline="-250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0</a:t>
                </a:r>
              </a:p>
              <a:p>
                <a:pPr marL="1143000" lvl="2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–"/>
                </a:pPr>
                <a:r>
                  <a:rPr lang="en-US" kern="1200" dirty="0">
                    <a:solidFill>
                      <a:srgbClr val="000000"/>
                    </a:solidFill>
                    <a:latin typeface="Arial" charset="0"/>
                    <a:ea typeface="+mn-ea"/>
                    <a:cs typeface="+mn-cs"/>
                  </a:rPr>
                  <a:t>this is a line in Hough space</a:t>
                </a:r>
              </a:p>
            </p:txBody>
          </p:sp>
        </p:grpSp>
        <p:pic>
          <p:nvPicPr>
            <p:cNvPr id="57364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7361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r>
              <a:rPr lang="en-US" sz="2000" i="1" kern="1200" baseline="-250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57362" name="Text Box 22"/>
          <p:cNvSpPr txBox="1">
            <a:spLocks noChangeArrowheads="1"/>
          </p:cNvSpPr>
          <p:nvPr/>
        </p:nvSpPr>
        <p:spPr bwMode="auto">
          <a:xfrm>
            <a:off x="877888" y="1603350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r>
              <a:rPr lang="en-US" sz="2000" i="1" kern="1200" baseline="-250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7215255" y="6581775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Slide credit: Steve Seitz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0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Finding lines in an image: Hough space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8153400" cy="1905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What are the line parameters for the line that contains both (x</a:t>
            </a:r>
            <a:r>
              <a:rPr lang="en-US" baseline="-25000" dirty="0"/>
              <a:t>0</a:t>
            </a:r>
            <a:r>
              <a:rPr lang="en-US" dirty="0"/>
              <a:t>, y</a:t>
            </a:r>
            <a:r>
              <a:rPr lang="en-US" baseline="-25000" dirty="0"/>
              <a:t>0</a:t>
            </a:r>
            <a:r>
              <a:rPr lang="en-US" dirty="0"/>
              <a:t>) and 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It is the intersection of the lines b = –x</a:t>
            </a:r>
            <a:r>
              <a:rPr lang="en-US" baseline="-25000" dirty="0"/>
              <a:t>0</a:t>
            </a:r>
            <a:r>
              <a:rPr lang="en-US" dirty="0"/>
              <a:t>m + y</a:t>
            </a:r>
            <a:r>
              <a:rPr lang="en-US" baseline="-25000" dirty="0"/>
              <a:t>0 </a:t>
            </a: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b = –x</a:t>
            </a:r>
            <a:r>
              <a:rPr lang="en-US" baseline="-25000" dirty="0"/>
              <a:t>1</a:t>
            </a:r>
            <a:r>
              <a:rPr lang="en-US" dirty="0"/>
              <a:t>m + y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58380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685800" y="1757363"/>
            <a:ext cx="8153400" cy="4948237"/>
            <a:chOff x="432" y="1107"/>
            <a:chExt cx="5136" cy="3117"/>
          </a:xfrm>
        </p:grpSpPr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432" y="1248"/>
              <a:ext cx="5136" cy="2976"/>
              <a:chOff x="432" y="1248"/>
              <a:chExt cx="5136" cy="2976"/>
            </a:xfrm>
          </p:grpSpPr>
          <p:sp>
            <p:nvSpPr>
              <p:cNvPr id="58391" name="Line 18"/>
              <p:cNvSpPr>
                <a:spLocks noChangeShapeType="1"/>
              </p:cNvSpPr>
              <p:nvPr/>
            </p:nvSpPr>
            <p:spPr bwMode="auto">
              <a:xfrm>
                <a:off x="3648" y="1248"/>
                <a:ext cx="912" cy="336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58392" name="Rectangle 19"/>
              <p:cNvSpPr>
                <a:spLocks noChangeArrowheads="1"/>
              </p:cNvSpPr>
              <p:nvPr/>
            </p:nvSpPr>
            <p:spPr bwMode="auto">
              <a:xfrm>
                <a:off x="432" y="3792"/>
                <a:ext cx="5136" cy="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1143000" lvl="2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Tx/>
                  <a:buChar char="–"/>
                </a:pPr>
                <a:endParaRPr lang="en-US" kern="1200" dirty="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</p:grpSp>
        <p:pic>
          <p:nvPicPr>
            <p:cNvPr id="58390" name="Picture 20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15" y="1107"/>
              <a:ext cx="1092" cy="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385" name="Text Box 21"/>
          <p:cNvSpPr txBox="1">
            <a:spLocks noChangeArrowheads="1"/>
          </p:cNvSpPr>
          <p:nvPr/>
        </p:nvSpPr>
        <p:spPr bwMode="auto">
          <a:xfrm>
            <a:off x="1646238" y="3032125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  <a:r>
              <a:rPr lang="en-US" sz="2000" i="1" kern="1200" baseline="-250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58386" name="Text Box 22"/>
          <p:cNvSpPr txBox="1">
            <a:spLocks noChangeArrowheads="1"/>
          </p:cNvSpPr>
          <p:nvPr/>
        </p:nvSpPr>
        <p:spPr bwMode="auto">
          <a:xfrm>
            <a:off x="877888" y="1681144"/>
            <a:ext cx="403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  <a:r>
              <a:rPr lang="en-US" sz="2000" i="1" kern="1200" baseline="-250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0</a:t>
            </a:r>
          </a:p>
        </p:txBody>
      </p: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6629400" y="2625714"/>
            <a:ext cx="1546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b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= –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m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+ 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y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812899" y="1895454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(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0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y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0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)</a:t>
            </a: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2470133" y="1457298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(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x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, </a:t>
            </a: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y</a:t>
            </a:r>
            <a:r>
              <a:rPr lang="en-US" kern="1200" baseline="-250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1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)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6434163" y="2151045"/>
            <a:ext cx="182565" cy="18256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8" grpId="0" animBg="1"/>
      <p:bldP spid="25" grpId="0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799" y="76200"/>
            <a:ext cx="8458201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Finding lines in an image: Hough algorithm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544" y="4013208"/>
            <a:ext cx="8356656" cy="19050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Tx/>
              <a:buNone/>
            </a:pPr>
            <a:r>
              <a:rPr lang="en-US" dirty="0"/>
              <a:t>How can we use this to find the most likely parameters (</a:t>
            </a:r>
            <a:r>
              <a:rPr lang="en-US" dirty="0" err="1"/>
              <a:t>m,b</a:t>
            </a:r>
            <a:r>
              <a:rPr lang="en-US" dirty="0"/>
              <a:t>) for the most prominent line in the image space?</a:t>
            </a:r>
          </a:p>
          <a:p>
            <a:pPr eaLnBrk="1" hangingPunct="1"/>
            <a:r>
              <a:rPr lang="en-US" dirty="0">
                <a:solidFill>
                  <a:srgbClr val="002060"/>
                </a:solidFill>
              </a:rPr>
              <a:t>Let each edge point in image space </a:t>
            </a:r>
            <a:r>
              <a:rPr lang="en-US" i="1" dirty="0">
                <a:solidFill>
                  <a:srgbClr val="002060"/>
                </a:solidFill>
              </a:rPr>
              <a:t>vote </a:t>
            </a:r>
            <a:r>
              <a:rPr lang="en-US" dirty="0">
                <a:solidFill>
                  <a:srgbClr val="002060"/>
                </a:solidFill>
              </a:rPr>
              <a:t>for a set of possible parameters in Hough space</a:t>
            </a:r>
          </a:p>
          <a:p>
            <a:pPr eaLnBrk="1" hangingPunct="1"/>
            <a:r>
              <a:rPr lang="en-US" dirty="0">
                <a:solidFill>
                  <a:srgbClr val="002060"/>
                </a:solidFill>
              </a:rPr>
              <a:t>Accumulate votes in discrete set of bins; parameters with the most votes indicate line in image space</a:t>
            </a:r>
            <a:r>
              <a:rPr lang="en-US" dirty="0"/>
              <a:t>.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 flipV="1">
            <a:off x="129540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129540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124200" y="30480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958850" y="1114425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 flipV="1">
            <a:off x="5454650" y="121920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5454650" y="30480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283450" y="3048000"/>
            <a:ext cx="395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5105400" y="1114425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58380" name="Oval 12"/>
          <p:cNvSpPr>
            <a:spLocks noChangeArrowheads="1"/>
          </p:cNvSpPr>
          <p:nvPr/>
        </p:nvSpPr>
        <p:spPr bwMode="auto">
          <a:xfrm>
            <a:off x="1828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1447800" y="3352800"/>
            <a:ext cx="191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4876800" y="3352800"/>
            <a:ext cx="3695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(parameter) space</a:t>
            </a:r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>
            <a:off x="3810000" y="2209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5800" y="1981200"/>
            <a:ext cx="8153400" cy="4724400"/>
            <a:chOff x="432" y="1248"/>
            <a:chExt cx="5136" cy="2976"/>
          </a:xfrm>
        </p:grpSpPr>
        <p:sp>
          <p:nvSpPr>
            <p:cNvPr id="58391" name="Line 18"/>
            <p:cNvSpPr>
              <a:spLocks noChangeShapeType="1"/>
            </p:cNvSpPr>
            <p:nvPr/>
          </p:nvSpPr>
          <p:spPr bwMode="auto">
            <a:xfrm>
              <a:off x="3648" y="1248"/>
              <a:ext cx="912" cy="3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392" name="Rectangle 19"/>
            <p:cNvSpPr>
              <a:spLocks noChangeArrowheads="1"/>
            </p:cNvSpPr>
            <p:nvPr/>
          </p:nvSpPr>
          <p:spPr bwMode="auto">
            <a:xfrm>
              <a:off x="432" y="3792"/>
              <a:ext cx="513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143000" lvl="2" indent="-228600" algn="l" rtl="0" fontAlgn="base">
                <a:spcBef>
                  <a:spcPct val="20000"/>
                </a:spcBef>
                <a:spcAft>
                  <a:spcPct val="0"/>
                </a:spcAft>
                <a:buFontTx/>
                <a:buChar char="–"/>
              </a:pPr>
              <a:endPara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8387" name="Oval 22"/>
          <p:cNvSpPr>
            <a:spLocks noChangeArrowheads="1"/>
          </p:cNvSpPr>
          <p:nvPr/>
        </p:nvSpPr>
        <p:spPr bwMode="auto">
          <a:xfrm>
            <a:off x="2362200" y="1600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715000" y="2133600"/>
            <a:ext cx="17526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Oval 12"/>
          <p:cNvSpPr>
            <a:spLocks noChangeArrowheads="1"/>
          </p:cNvSpPr>
          <p:nvPr/>
        </p:nvSpPr>
        <p:spPr bwMode="auto">
          <a:xfrm>
            <a:off x="1504908" y="1981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2779689" y="15271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Line 18"/>
          <p:cNvSpPr>
            <a:spLocks noChangeShapeType="1"/>
          </p:cNvSpPr>
          <p:nvPr/>
        </p:nvSpPr>
        <p:spPr bwMode="auto">
          <a:xfrm flipV="1">
            <a:off x="5813442" y="1895451"/>
            <a:ext cx="1825649" cy="69374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 flipV="1">
            <a:off x="5703904" y="2114531"/>
            <a:ext cx="1971701" cy="29210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3" name="Group 48"/>
          <p:cNvGrpSpPr/>
          <p:nvPr/>
        </p:nvGrpSpPr>
        <p:grpSpPr>
          <a:xfrm>
            <a:off x="5448312" y="1201707"/>
            <a:ext cx="2336832" cy="1898676"/>
            <a:chOff x="9144000" y="1311246"/>
            <a:chExt cx="2336832" cy="1898676"/>
          </a:xfrm>
        </p:grpSpPr>
        <p:grpSp>
          <p:nvGrpSpPr>
            <p:cNvPr id="4" name="Group 46"/>
            <p:cNvGrpSpPr/>
            <p:nvPr/>
          </p:nvGrpSpPr>
          <p:grpSpPr>
            <a:xfrm>
              <a:off x="9144000" y="1347759"/>
              <a:ext cx="2336832" cy="1862163"/>
              <a:chOff x="5375286" y="1238220"/>
              <a:chExt cx="2336832" cy="1862163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5375286" y="1238220"/>
                <a:ext cx="2300319" cy="1862163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 bwMode="auto">
              <a:xfrm>
                <a:off x="5411799" y="1528736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5375286" y="1822428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>
                <a:off x="5448312" y="2114532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>
                <a:off x="5448312" y="2405048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>
                <a:off x="5448312" y="2662227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>
                <a:off x="5448312" y="2952743"/>
                <a:ext cx="2263806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" name="Group 47"/>
            <p:cNvGrpSpPr/>
            <p:nvPr/>
          </p:nvGrpSpPr>
          <p:grpSpPr>
            <a:xfrm>
              <a:off x="9355203" y="1311246"/>
              <a:ext cx="1753418" cy="1863751"/>
              <a:chOff x="5739622" y="1237426"/>
              <a:chExt cx="1753418" cy="1863751"/>
            </a:xfrm>
          </p:grpSpPr>
          <p:cxnSp>
            <p:nvCxnSpPr>
              <p:cNvPr id="34" name="Straight Connector 33"/>
              <p:cNvCxnSpPr/>
              <p:nvPr/>
            </p:nvCxnSpPr>
            <p:spPr bwMode="auto">
              <a:xfrm rot="5400000">
                <a:off x="4827591" y="2187558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rot="5400000">
                <a:off x="5191927" y="2186764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rot="5400000">
                <a:off x="5557851" y="2150251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rot="5400000">
                <a:off x="5922187" y="2149457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rot="5400000">
                <a:off x="6215085" y="2186764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rot="5400000">
                <a:off x="6579421" y="2185970"/>
                <a:ext cx="182565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7" name="Slide Number Placeholder 46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73018B4-3933-4F62-A5FA-67D0DCE8653B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047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Polar representation for lines</a:t>
            </a:r>
          </a:p>
        </p:txBody>
      </p:sp>
      <p:sp>
        <p:nvSpPr>
          <p:cNvPr id="60424" name="Text Box 13"/>
          <p:cNvSpPr txBox="1">
            <a:spLocks noChangeArrowheads="1"/>
          </p:cNvSpPr>
          <p:nvPr/>
        </p:nvSpPr>
        <p:spPr bwMode="auto">
          <a:xfrm>
            <a:off x="5046669" y="2589201"/>
            <a:ext cx="37338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   </a:t>
            </a: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: perpendicular distance from line to origin</a:t>
            </a:r>
          </a:p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200" b="1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  </a:t>
            </a:r>
            <a:r>
              <a:rPr lang="en-US" sz="22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: angle the perpendicular makes with the x-axis</a:t>
            </a:r>
            <a:endParaRPr lang="en-US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ru-RU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5570" y="5692806"/>
            <a:ext cx="8305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Point in image space 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Wingdings" pitchFamily="2" charset="2"/>
              </a:rPr>
              <a:t> sinusoid segment in Hough space</a:t>
            </a:r>
            <a:endParaRPr lang="en-US" sz="2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802199" y="4586319"/>
          <a:ext cx="3833865" cy="6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4" imgW="1218671" imgH="203112" progId="Equation.3">
                  <p:embed/>
                </p:oleObj>
              </mc:Choice>
              <mc:Fallback>
                <p:oleObj name="Equation" r:id="rId4" imgW="1218671" imgH="203112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199" y="4586319"/>
                        <a:ext cx="3833865" cy="62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5122893" y="2590776"/>
          <a:ext cx="347993" cy="430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6" imgW="139579" imgH="177646" progId="Equation.3">
                  <p:embed/>
                </p:oleObj>
              </mc:Choice>
              <mc:Fallback>
                <p:oleObj name="Equation" r:id="rId6" imgW="139579" imgH="177646" progId="Equation.3">
                  <p:embed/>
                  <p:pic>
                    <p:nvPicPr>
                      <p:cNvPr id="256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93" y="2590776"/>
                        <a:ext cx="347993" cy="4302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5047764" y="3430575"/>
          <a:ext cx="338651" cy="460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8" imgW="126725" imgH="177415" progId="Equation.3">
                  <p:embed/>
                </p:oleObj>
              </mc:Choice>
              <mc:Fallback>
                <p:oleObj name="Equation" r:id="rId8" imgW="126725" imgH="177415" progId="Equation.3">
                  <p:embed/>
                  <p:pic>
                    <p:nvPicPr>
                      <p:cNvPr id="256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7764" y="3430575"/>
                        <a:ext cx="338651" cy="4603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4"/>
          <p:cNvGrpSpPr/>
          <p:nvPr/>
        </p:nvGrpSpPr>
        <p:grpSpPr>
          <a:xfrm>
            <a:off x="373005" y="2041506"/>
            <a:ext cx="4267200" cy="3886200"/>
            <a:chOff x="519057" y="1128681"/>
            <a:chExt cx="4267200" cy="3886200"/>
          </a:xfrm>
        </p:grpSpPr>
        <p:sp>
          <p:nvSpPr>
            <p:cNvPr id="60419" name="Line 6"/>
            <p:cNvSpPr>
              <a:spLocks noChangeShapeType="1"/>
            </p:cNvSpPr>
            <p:nvPr/>
          </p:nvSpPr>
          <p:spPr bwMode="auto">
            <a:xfrm>
              <a:off x="1509657" y="1966881"/>
              <a:ext cx="0" cy="3048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420" name="Line 7"/>
            <p:cNvSpPr>
              <a:spLocks noChangeShapeType="1"/>
            </p:cNvSpPr>
            <p:nvPr/>
          </p:nvSpPr>
          <p:spPr bwMode="auto">
            <a:xfrm>
              <a:off x="1509657" y="1966881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421" name="Line 8"/>
            <p:cNvSpPr>
              <a:spLocks noChangeShapeType="1"/>
            </p:cNvSpPr>
            <p:nvPr/>
          </p:nvSpPr>
          <p:spPr bwMode="auto">
            <a:xfrm flipV="1">
              <a:off x="519057" y="1128681"/>
              <a:ext cx="4038600" cy="3505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422" name="Line 9"/>
            <p:cNvSpPr>
              <a:spLocks noChangeShapeType="1"/>
            </p:cNvSpPr>
            <p:nvPr/>
          </p:nvSpPr>
          <p:spPr bwMode="auto">
            <a:xfrm>
              <a:off x="1509657" y="1966881"/>
              <a:ext cx="9144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423" name="Rectangle 10"/>
            <p:cNvSpPr>
              <a:spLocks noChangeArrowheads="1"/>
            </p:cNvSpPr>
            <p:nvPr/>
          </p:nvSpPr>
          <p:spPr bwMode="auto">
            <a:xfrm rot="-2487420">
              <a:off x="2247845" y="2624106"/>
              <a:ext cx="381000" cy="304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427" name="Freeform 17"/>
            <p:cNvSpPr>
              <a:spLocks/>
            </p:cNvSpPr>
            <p:nvPr/>
          </p:nvSpPr>
          <p:spPr bwMode="auto">
            <a:xfrm>
              <a:off x="1890657" y="1966881"/>
              <a:ext cx="228600" cy="381000"/>
            </a:xfrm>
            <a:custGeom>
              <a:avLst/>
              <a:gdLst>
                <a:gd name="T0" fmla="*/ 152400 w 112"/>
                <a:gd name="T1" fmla="*/ 0 h 192"/>
                <a:gd name="T2" fmla="*/ 152400 w 112"/>
                <a:gd name="T3" fmla="*/ 228600 h 192"/>
                <a:gd name="T4" fmla="*/ 0 w 112"/>
                <a:gd name="T5" fmla="*/ 304800 h 192"/>
                <a:gd name="T6" fmla="*/ 0 60000 65536"/>
                <a:gd name="T7" fmla="*/ 0 60000 65536"/>
                <a:gd name="T8" fmla="*/ 0 60000 65536"/>
                <a:gd name="T9" fmla="*/ 0 w 112"/>
                <a:gd name="T10" fmla="*/ 0 h 192"/>
                <a:gd name="T11" fmla="*/ 112 w 112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192">
                  <a:moveTo>
                    <a:pt x="96" y="0"/>
                  </a:moveTo>
                  <a:cubicBezTo>
                    <a:pt x="104" y="56"/>
                    <a:pt x="112" y="112"/>
                    <a:pt x="96" y="144"/>
                  </a:cubicBezTo>
                  <a:cubicBezTo>
                    <a:pt x="80" y="176"/>
                    <a:pt x="40" y="184"/>
                    <a:pt x="0" y="192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428" name="Text Box 18"/>
            <p:cNvSpPr txBox="1">
              <a:spLocks noChangeArrowheads="1"/>
            </p:cNvSpPr>
            <p:nvPr/>
          </p:nvSpPr>
          <p:spPr bwMode="auto">
            <a:xfrm>
              <a:off x="976257" y="1738281"/>
              <a:ext cx="1143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charset="0"/>
                  <a:ea typeface="+mn-ea"/>
                  <a:cs typeface="+mn-cs"/>
                </a:rPr>
                <a:t>[0,0]</a:t>
              </a:r>
            </a:p>
          </p:txBody>
        </p:sp>
        <p:cxnSp>
          <p:nvCxnSpPr>
            <p:cNvPr id="60432" name="Straight Connector 18"/>
            <p:cNvCxnSpPr>
              <a:cxnSpLocks noChangeShapeType="1"/>
            </p:cNvCxnSpPr>
            <p:nvPr/>
          </p:nvCxnSpPr>
          <p:spPr bwMode="auto">
            <a:xfrm rot="16200000" flipH="1">
              <a:off x="1433457" y="2043081"/>
              <a:ext cx="1066800" cy="914400"/>
            </a:xfrm>
            <a:prstGeom prst="line">
              <a:avLst/>
            </a:prstGeom>
            <a:noFill/>
            <a:ln w="38100" algn="ctr">
              <a:solidFill>
                <a:srgbClr val="008000"/>
              </a:solidFill>
              <a:round/>
              <a:headEnd/>
              <a:tailEnd/>
            </a:ln>
          </p:spPr>
        </p:cxnSp>
        <p:graphicFrame>
          <p:nvGraphicFramePr>
            <p:cNvPr id="25603" name="Object 3"/>
            <p:cNvGraphicFramePr>
              <a:graphicFrameLocks noChangeAspect="1"/>
            </p:cNvGraphicFramePr>
            <p:nvPr/>
          </p:nvGraphicFramePr>
          <p:xfrm>
            <a:off x="1655683" y="2528847"/>
            <a:ext cx="347663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1" name="Equation" r:id="rId10" imgW="139579" imgH="177646" progId="Equation.3">
                    <p:embed/>
                  </p:oleObj>
                </mc:Choice>
                <mc:Fallback>
                  <p:oleObj name="Equation" r:id="rId10" imgW="139579" imgH="177646" progId="Equation.3">
                    <p:embed/>
                    <p:pic>
                      <p:nvPicPr>
                        <p:cNvPr id="256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683" y="2528847"/>
                          <a:ext cx="347663" cy="4302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5" name="Object 5"/>
            <p:cNvGraphicFramePr>
              <a:graphicFrameLocks noChangeAspect="1"/>
            </p:cNvGraphicFramePr>
            <p:nvPr/>
          </p:nvGraphicFramePr>
          <p:xfrm>
            <a:off x="1765053" y="1944639"/>
            <a:ext cx="311319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2" name="Equation" r:id="rId11" imgW="126725" imgH="177415" progId="Equation.3">
                    <p:embed/>
                  </p:oleObj>
                </mc:Choice>
                <mc:Fallback>
                  <p:oleObj name="Equation" r:id="rId11" imgW="126725" imgH="177415" progId="Equation.3">
                    <p:embed/>
                    <p:pic>
                      <p:nvPicPr>
                        <p:cNvPr id="2560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5053" y="1944639"/>
                          <a:ext cx="311319" cy="4238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6" name="Object 6"/>
            <p:cNvGraphicFramePr>
              <a:graphicFrameLocks noChangeAspect="1"/>
            </p:cNvGraphicFramePr>
            <p:nvPr/>
          </p:nvGraphicFramePr>
          <p:xfrm>
            <a:off x="2514528" y="1553522"/>
            <a:ext cx="365130" cy="391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3" name="Equation" r:id="rId12" imgW="126835" imgH="139518" progId="Equation.3">
                    <p:embed/>
                  </p:oleObj>
                </mc:Choice>
                <mc:Fallback>
                  <p:oleObj name="Equation" r:id="rId12" imgW="126835" imgH="139518" progId="Equation.3">
                    <p:embed/>
                    <p:pic>
                      <p:nvPicPr>
                        <p:cNvPr id="2560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4528" y="1553522"/>
                          <a:ext cx="365130" cy="3911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7" name="Object 7"/>
            <p:cNvGraphicFramePr>
              <a:graphicFrameLocks noChangeAspect="1"/>
            </p:cNvGraphicFramePr>
            <p:nvPr/>
          </p:nvGraphicFramePr>
          <p:xfrm>
            <a:off x="1054008" y="2784438"/>
            <a:ext cx="352367" cy="404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4" name="Equation" r:id="rId14" imgW="139579" imgH="164957" progId="Equation.3">
                    <p:embed/>
                  </p:oleObj>
                </mc:Choice>
                <mc:Fallback>
                  <p:oleObj name="Equation" r:id="rId14" imgW="139579" imgH="164957" progId="Equation.3">
                    <p:embed/>
                    <p:pic>
                      <p:nvPicPr>
                        <p:cNvPr id="2560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4008" y="2784438"/>
                          <a:ext cx="352367" cy="4048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Rectangle 25"/>
          <p:cNvSpPr/>
          <p:nvPr/>
        </p:nvSpPr>
        <p:spPr>
          <a:xfrm>
            <a:off x="665109" y="1128681"/>
            <a:ext cx="7704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Issues with usual (</a:t>
            </a:r>
            <a:r>
              <a:rPr lang="en-US" sz="2400" i="1" kern="1200" dirty="0" err="1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m,b</a:t>
            </a:r>
            <a:r>
              <a:rPr lang="en-US" sz="24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) parameter space: can take on infinite values, undefined for vertical lines.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2600" y="2077365"/>
            <a:ext cx="176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columns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59398" y="3795669"/>
            <a:ext cx="179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Image rows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>
          <a:xfrm>
            <a:off x="68580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6C5779B-CA68-481B-B316-38460C8DEAF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0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4" grpId="0"/>
      <p:bldP spid="20" grpId="0" build="allAtOnce"/>
      <p:bldP spid="3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199" y="152400"/>
            <a:ext cx="4953001" cy="1143000"/>
          </a:xfrm>
        </p:spPr>
        <p:txBody>
          <a:bodyPr/>
          <a:lstStyle/>
          <a:p>
            <a:pPr algn="ctr" eaLnBrk="1" hangingPunct="1"/>
            <a:r>
              <a:rPr lang="en-US" dirty="0"/>
              <a:t>Gradients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edges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87525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/>
              <a:t>Primary edge detection steps: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/>
              <a:t>1. Smoothing: suppress noise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/>
              <a:t>2. Edge enhancement: filter for contrast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/>
              <a:t>3. Edge localization</a:t>
            </a:r>
          </a:p>
          <a:p>
            <a:pPr marL="514350" lvl="1" indent="-57150"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dirty="0"/>
              <a:t>Determine which local maxima from filter output are actually edges vs. noise </a:t>
            </a:r>
          </a:p>
          <a:p>
            <a:pPr lvl="2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Threshold, Thin</a:t>
            </a:r>
          </a:p>
        </p:txBody>
      </p:sp>
      <p:pic>
        <p:nvPicPr>
          <p:cNvPr id="115716" name="Picture 6" descr="butterfly_gradient.jpg"/>
          <p:cNvPicPr>
            <a:picLocks noChangeAspect="1"/>
          </p:cNvPicPr>
          <p:nvPr/>
        </p:nvPicPr>
        <p:blipFill>
          <a:blip r:embed="rId3" cstate="print"/>
          <a:srcRect l="13873" t="7559" r="9860" b="10982"/>
          <a:stretch>
            <a:fillRect/>
          </a:stretch>
        </p:blipFill>
        <p:spPr bwMode="auto">
          <a:xfrm>
            <a:off x="0" y="0"/>
            <a:ext cx="1858963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1363" y="0"/>
            <a:ext cx="205263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z="1400" b="1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8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27" grpId="0" build="p" bldLvl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ve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685800"/>
            <a:ext cx="3343776" cy="2628900"/>
          </a:xfrm>
          <a:prstGeom prst="rect">
            <a:avLst/>
          </a:prstGeom>
        </p:spPr>
      </p:pic>
      <p:pic>
        <p:nvPicPr>
          <p:cNvPr id="5" name="Picture 4" descr="gavel2.bmp"/>
          <p:cNvPicPr>
            <a:picLocks noChangeAspect="1"/>
          </p:cNvPicPr>
          <p:nvPr/>
        </p:nvPicPr>
        <p:blipFill>
          <a:blip r:embed="rId3" cstate="print"/>
          <a:srcRect l="58334" t="13009" r="10833" b="54484"/>
          <a:stretch>
            <a:fillRect/>
          </a:stretch>
        </p:blipFill>
        <p:spPr>
          <a:xfrm>
            <a:off x="4876800" y="685800"/>
            <a:ext cx="3402724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381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81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Canny edges</a:t>
            </a:r>
          </a:p>
        </p:txBody>
      </p:sp>
      <p:pic>
        <p:nvPicPr>
          <p:cNvPr id="8" name="Picture 7" descr="gavel2.bmp"/>
          <p:cNvPicPr>
            <a:picLocks noChangeAspect="1"/>
          </p:cNvPicPr>
          <p:nvPr/>
        </p:nvPicPr>
        <p:blipFill>
          <a:blip r:embed="rId3" cstate="print"/>
          <a:srcRect l="54864" t="56726" r="9167" b="8525"/>
          <a:stretch>
            <a:fillRect/>
          </a:stretch>
        </p:blipFill>
        <p:spPr>
          <a:xfrm>
            <a:off x="2667000" y="3810000"/>
            <a:ext cx="3925529" cy="2819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6600" y="35052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Vote space and top peaks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Hough transform algorithm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</p:spPr>
        <p:txBody>
          <a:bodyPr>
            <a:normAutofit/>
          </a:bodyPr>
          <a:lstStyle/>
          <a:p>
            <a:pPr marL="457200" indent="-457200">
              <a:buFontTx/>
              <a:buNone/>
            </a:pPr>
            <a:r>
              <a:rPr lang="en-US" sz="2800" dirty="0"/>
              <a:t>Using the polar parameterization:</a:t>
            </a:r>
          </a:p>
          <a:p>
            <a:pPr marL="457200" indent="-457200">
              <a:buFontTx/>
              <a:buNone/>
            </a:pPr>
            <a:endParaRPr lang="en-US" sz="2800" dirty="0"/>
          </a:p>
          <a:p>
            <a:pPr marL="457200" indent="-457200">
              <a:buFontTx/>
              <a:buNone/>
            </a:pPr>
            <a:endParaRPr lang="en-US" sz="2800" dirty="0"/>
          </a:p>
          <a:p>
            <a:pPr marL="457200" indent="-457200">
              <a:buFontTx/>
              <a:buNone/>
            </a:pPr>
            <a:r>
              <a:rPr lang="en-US" sz="2800" dirty="0"/>
              <a:t>Basic Hough transform algorithm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/>
              <a:t>Initialize H[d, </a:t>
            </a:r>
            <a:r>
              <a:rPr lang="en-US" sz="2400" dirty="0">
                <a:sym typeface="Symbol" pitchFamily="18" charset="2"/>
              </a:rPr>
              <a:t></a:t>
            </a:r>
            <a:r>
              <a:rPr lang="en-US" sz="2400" dirty="0"/>
              <a:t>]=0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/>
              <a:t>for each edge point I[x, y] in the image</a:t>
            </a:r>
          </a:p>
          <a:p>
            <a:pPr marL="1257300" lvl="2" indent="-342900">
              <a:buFontTx/>
              <a:buNone/>
            </a:pPr>
            <a:r>
              <a:rPr lang="en-US" sz="1800" dirty="0"/>
              <a:t>    for </a:t>
            </a:r>
            <a:r>
              <a:rPr lang="en-US" sz="1800" dirty="0">
                <a:sym typeface="Symbol" pitchFamily="18" charset="2"/>
              </a:rPr>
              <a:t></a:t>
            </a:r>
            <a:r>
              <a:rPr lang="en-US" sz="1800" dirty="0"/>
              <a:t> = [</a:t>
            </a:r>
            <a:r>
              <a:rPr lang="en-US" sz="1800" dirty="0">
                <a:sym typeface="Symbol" pitchFamily="18" charset="2"/>
              </a:rPr>
              <a:t></a:t>
            </a:r>
            <a:r>
              <a:rPr lang="en-US" sz="1800" baseline="-25000" dirty="0"/>
              <a:t>min</a:t>
            </a:r>
            <a:r>
              <a:rPr lang="en-US" sz="1800" dirty="0"/>
              <a:t>  to  </a:t>
            </a:r>
            <a:r>
              <a:rPr lang="en-US" sz="1800" dirty="0">
                <a:sym typeface="Symbol" pitchFamily="18" charset="2"/>
              </a:rPr>
              <a:t></a:t>
            </a:r>
            <a:r>
              <a:rPr lang="en-US" sz="1800" baseline="-25000" dirty="0"/>
              <a:t>max</a:t>
            </a:r>
            <a:r>
              <a:rPr lang="en-US" sz="1800" dirty="0"/>
              <a:t> ]  </a:t>
            </a:r>
            <a:r>
              <a:rPr lang="en-US" sz="1600" dirty="0">
                <a:solidFill>
                  <a:srgbClr val="00B050"/>
                </a:solidFill>
              </a:rPr>
              <a:t>// some quantization</a:t>
            </a:r>
          </a:p>
          <a:p>
            <a:pPr marL="1676400" lvl="3" indent="-304800"/>
            <a:endParaRPr lang="en-US" sz="1800" dirty="0"/>
          </a:p>
          <a:p>
            <a:pPr marL="1676400" lvl="3" indent="-304800">
              <a:buFontTx/>
              <a:buNone/>
            </a:pPr>
            <a:r>
              <a:rPr lang="en-US" sz="1800" dirty="0"/>
              <a:t>    H[d, </a:t>
            </a:r>
            <a:r>
              <a:rPr lang="en-US" sz="1600" dirty="0">
                <a:sym typeface="Symbol" pitchFamily="18" charset="2"/>
              </a:rPr>
              <a:t></a:t>
            </a:r>
            <a:r>
              <a:rPr lang="en-US" sz="1800" dirty="0"/>
              <a:t>] += 1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/>
              <a:t>Find the value(s) of (d, </a:t>
            </a:r>
            <a:r>
              <a:rPr lang="en-US" sz="2400" dirty="0">
                <a:sym typeface="Symbol" pitchFamily="18" charset="2"/>
              </a:rPr>
              <a:t>) where</a:t>
            </a:r>
            <a:r>
              <a:rPr lang="en-US" sz="2400" dirty="0"/>
              <a:t> H[d, </a:t>
            </a:r>
            <a:r>
              <a:rPr lang="en-US" sz="2400" dirty="0">
                <a:sym typeface="Symbol" pitchFamily="18" charset="2"/>
              </a:rPr>
              <a:t></a:t>
            </a:r>
            <a:r>
              <a:rPr lang="en-US" sz="2400" dirty="0"/>
              <a:t>] is maximum</a:t>
            </a:r>
          </a:p>
          <a:p>
            <a:pPr marL="838200" lvl="1" indent="-381000">
              <a:buFontTx/>
              <a:buAutoNum type="arabicPeriod"/>
            </a:pPr>
            <a:r>
              <a:rPr lang="en-US" sz="2400" dirty="0"/>
              <a:t>The detected line in the image is given by</a:t>
            </a:r>
          </a:p>
        </p:txBody>
      </p:sp>
      <p:graphicFrame>
        <p:nvGraphicFramePr>
          <p:cNvPr id="8" name="Group 168"/>
          <p:cNvGraphicFramePr>
            <a:graphicFrameLocks noGrp="1"/>
          </p:cNvGraphicFramePr>
          <p:nvPr/>
        </p:nvGraphicFramePr>
        <p:xfrm>
          <a:off x="6629400" y="1524000"/>
          <a:ext cx="2082800" cy="192024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73825" y="1139825"/>
            <a:ext cx="2441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H: accumulator array (votes)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248400" y="22098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467600" y="35052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Symbol" pitchFamily="18" charset="2"/>
              </a:rPr>
              <a:t></a:t>
            </a:r>
            <a:endParaRPr lang="en-US" i="1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23553" name="Object 1"/>
          <p:cNvGraphicFramePr>
            <a:graphicFrameLocks noChangeAspect="1"/>
          </p:cNvGraphicFramePr>
          <p:nvPr/>
        </p:nvGraphicFramePr>
        <p:xfrm>
          <a:off x="1600200" y="1371600"/>
          <a:ext cx="2730452" cy="44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4" imgW="1218671" imgH="203112" progId="Equation.3">
                  <p:embed/>
                </p:oleObj>
              </mc:Choice>
              <mc:Fallback>
                <p:oleObj name="Equation" r:id="rId4" imgW="1218671" imgH="203112" progId="Equation.3">
                  <p:embed/>
                  <p:pic>
                    <p:nvPicPr>
                      <p:cNvPr id="2355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371600"/>
                        <a:ext cx="2730452" cy="442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7456527" y="6581775"/>
            <a:ext cx="2286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Source: Steve Seitz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736065"/>
              </p:ext>
            </p:extLst>
          </p:nvPr>
        </p:nvGraphicFramePr>
        <p:xfrm>
          <a:off x="2286000" y="4138105"/>
          <a:ext cx="2446371" cy="395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Equation" r:id="rId6" imgW="1218671" imgH="203112" progId="Equation.3">
                  <p:embed/>
                </p:oleObj>
              </mc:Choice>
              <mc:Fallback>
                <p:oleObj name="Equation" r:id="rId6" imgW="1218671" imgH="203112" progId="Equation.3">
                  <p:embed/>
                  <p:pic>
                    <p:nvPicPr>
                      <p:cNvPr id="235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38105"/>
                        <a:ext cx="2446371" cy="3958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463140"/>
              </p:ext>
            </p:extLst>
          </p:nvPr>
        </p:nvGraphicFramePr>
        <p:xfrm>
          <a:off x="2486821" y="5778403"/>
          <a:ext cx="2044728" cy="330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8" imgW="1218671" imgH="203112" progId="Equation.3">
                  <p:embed/>
                </p:oleObj>
              </mc:Choice>
              <mc:Fallback>
                <p:oleObj name="Equation" r:id="rId8" imgW="1218671" imgH="203112" progId="Equation.3">
                  <p:embed/>
                  <p:pic>
                    <p:nvPicPr>
                      <p:cNvPr id="23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821" y="5778403"/>
                        <a:ext cx="2044728" cy="3303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CFAC55F-92E2-4DBB-AFA0-463A7222A4C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18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tball_paramspace.jpg"/>
          <p:cNvPicPr>
            <a:picLocks noChangeAspect="1"/>
          </p:cNvPicPr>
          <p:nvPr/>
        </p:nvPicPr>
        <p:blipFill>
          <a:blip r:embed="rId3" cstate="print"/>
          <a:srcRect l="12783" t="6899" r="8234" b="10164"/>
          <a:stretch>
            <a:fillRect/>
          </a:stretch>
        </p:blipFill>
        <p:spPr>
          <a:xfrm>
            <a:off x="117414" y="3357812"/>
            <a:ext cx="4060817" cy="2700124"/>
          </a:xfrm>
          <a:prstGeom prst="rect">
            <a:avLst/>
          </a:prstGeom>
        </p:spPr>
      </p:pic>
      <p:pic>
        <p:nvPicPr>
          <p:cNvPr id="3" name="Picture 2" descr="footba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31787"/>
            <a:ext cx="4572000" cy="2545237"/>
          </a:xfrm>
          <a:prstGeom prst="rect">
            <a:avLst/>
          </a:prstGeom>
        </p:spPr>
      </p:pic>
      <p:pic>
        <p:nvPicPr>
          <p:cNvPr id="4" name="Picture 3" descr="football_edges.jpg"/>
          <p:cNvPicPr>
            <a:picLocks noChangeAspect="1"/>
          </p:cNvPicPr>
          <p:nvPr/>
        </p:nvPicPr>
        <p:blipFill>
          <a:blip r:embed="rId5" cstate="print"/>
          <a:srcRect l="11850" t="4406" r="11127" b="11684"/>
          <a:stretch>
            <a:fillRect/>
          </a:stretch>
        </p:blipFill>
        <p:spPr>
          <a:xfrm>
            <a:off x="4608513" y="282513"/>
            <a:ext cx="4746690" cy="2781357"/>
          </a:xfrm>
          <a:prstGeom prst="rect">
            <a:avLst/>
          </a:prstGeom>
        </p:spPr>
      </p:pic>
      <p:pic>
        <p:nvPicPr>
          <p:cNvPr id="5" name="Picture 4" descr="football_lines.jpg"/>
          <p:cNvPicPr>
            <a:picLocks noChangeAspect="1"/>
          </p:cNvPicPr>
          <p:nvPr/>
        </p:nvPicPr>
        <p:blipFill>
          <a:blip r:embed="rId6" cstate="print"/>
          <a:srcRect l="9163" t="19237" r="9893" b="26623"/>
          <a:stretch>
            <a:fillRect/>
          </a:stretch>
        </p:blipFill>
        <p:spPr>
          <a:xfrm>
            <a:off x="4272663" y="3357811"/>
            <a:ext cx="4871338" cy="26654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0617" y="5984910"/>
            <a:ext cx="401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Showing longest segments found</a:t>
            </a:r>
          </a:p>
        </p:txBody>
      </p:sp>
      <p:sp>
        <p:nvSpPr>
          <p:cNvPr id="7" name="Oval 6"/>
          <p:cNvSpPr/>
          <p:nvPr/>
        </p:nvSpPr>
        <p:spPr>
          <a:xfrm>
            <a:off x="6172200" y="4876800"/>
            <a:ext cx="26670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0831733-B0D0-47CC-8E41-1BC2273882A3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51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724" y="1384272"/>
            <a:ext cx="69469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Title 4"/>
          <p:cNvSpPr>
            <a:spLocks noGrp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Impact of noise on Hough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74695" y="4953000"/>
            <a:ext cx="27320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space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edge coordinates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776929" y="5191097"/>
            <a:ext cx="3352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Votes</a:t>
            </a:r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6145161" y="4668810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Symbol" pitchFamily="18" charset="2"/>
              </a:rPr>
              <a:t></a:t>
            </a:r>
            <a:endParaRPr lang="en-US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3" name="Rectangle 8"/>
          <p:cNvSpPr>
            <a:spLocks noChangeArrowheads="1"/>
          </p:cNvSpPr>
          <p:nvPr/>
        </p:nvSpPr>
        <p:spPr bwMode="auto">
          <a:xfrm>
            <a:off x="2792361" y="4592610"/>
            <a:ext cx="304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  <a:sym typeface="Symbol" pitchFamily="18" charset="2"/>
              </a:rPr>
              <a:t>x</a:t>
            </a:r>
            <a:endParaRPr lang="en-US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5544" name="Rectangle 9"/>
          <p:cNvSpPr>
            <a:spLocks noChangeArrowheads="1"/>
          </p:cNvSpPr>
          <p:nvPr/>
        </p:nvSpPr>
        <p:spPr bwMode="auto">
          <a:xfrm>
            <a:off x="811161" y="2916210"/>
            <a:ext cx="30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y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897761" y="2828897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7674" y="5943600"/>
            <a:ext cx="9347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What difficulty does this present for an implementation?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781800" y="6245225"/>
            <a:ext cx="2133600" cy="476250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z="1400" kern="1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95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752" y="1347759"/>
            <a:ext cx="69469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517628" y="4808537"/>
            <a:ext cx="27320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Image space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edge coordinates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032520" y="4926033"/>
            <a:ext cx="3352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Votes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 bwMode="auto">
          <a:xfrm>
            <a:off x="446031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Impact of noise on Hough</a:t>
            </a:r>
            <a:endParaRPr lang="en-US" sz="44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7213" y="5715000"/>
            <a:ext cx="759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Here, everything appears to be “noise”, or random edge points, but we still see peaks in the vote space.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1145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/>
              <a:t>For a fixed radius </a:t>
            </a:r>
            <a:r>
              <a:rPr lang="en-US" sz="2400" dirty="0" err="1"/>
              <a:t>r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6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 rot="16200000">
            <a:off x="6306369" y="5017315"/>
            <a:ext cx="365130" cy="2008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rot="5400000" flipH="1" flipV="1">
            <a:off x="4097331" y="4487877"/>
            <a:ext cx="2848014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5521338" y="5911884"/>
            <a:ext cx="2951208" cy="63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8113761" y="5984910"/>
          <a:ext cx="392048" cy="431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7" imgW="126835" imgH="139518" progId="Equation.3">
                  <p:embed/>
                </p:oleObj>
              </mc:Choice>
              <mc:Fallback>
                <p:oleObj name="Equation" r:id="rId7" imgW="126835" imgH="139518" progId="Equation.3">
                  <p:embed/>
                  <p:pic>
                    <p:nvPicPr>
                      <p:cNvPr id="51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61" y="5984910"/>
                        <a:ext cx="392048" cy="4316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"/>
          <p:cNvGraphicFramePr>
            <a:graphicFrameLocks noChangeAspect="1"/>
          </p:cNvGraphicFramePr>
          <p:nvPr/>
        </p:nvGraphicFramePr>
        <p:xfrm>
          <a:off x="4973638" y="3005138"/>
          <a:ext cx="39211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9" imgW="126725" imgH="177415" progId="Equation.3">
                  <p:embed/>
                </p:oleObj>
              </mc:Choice>
              <mc:Fallback>
                <p:oleObj name="Equation" r:id="rId9" imgW="126725" imgH="177415" progId="Equation.3">
                  <p:embed/>
                  <p:pic>
                    <p:nvPicPr>
                      <p:cNvPr id="512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3005138"/>
                        <a:ext cx="392112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50223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by Devi Parikh from: 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of circle?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0" y="24384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of set of circles that all pass through a point?</a:t>
            </a:r>
          </a:p>
        </p:txBody>
      </p:sp>
    </p:spTree>
    <p:extLst>
      <p:ext uri="{BB962C8B-B14F-4D97-AF65-F5344CB8AC3E}">
        <p14:creationId xmlns:p14="http://schemas.microsoft.com/office/powerpoint/2010/main" val="72905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033" grpId="0"/>
      <p:bldP spid="12" grpId="0" animBg="1"/>
      <p:bldP spid="1032" grpId="0"/>
      <p:bldP spid="17" grpId="0"/>
      <p:bldP spid="18" grpId="0"/>
      <p:bldP spid="18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/>
              <a:t>For a fixed radius </a:t>
            </a:r>
            <a:r>
              <a:rPr lang="en-US" sz="2400" dirty="0" err="1"/>
              <a:t>r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6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pic>
        <p:nvPicPr>
          <p:cNvPr id="14" name="Picture 13" descr="img007"/>
          <p:cNvPicPr>
            <a:picLocks noChangeAspect="1" noChangeArrowheads="1"/>
          </p:cNvPicPr>
          <p:nvPr/>
        </p:nvPicPr>
        <p:blipFill>
          <a:blip r:embed="rId6" cstate="print"/>
          <a:srcRect l="53306"/>
          <a:stretch>
            <a:fillRect/>
          </a:stretch>
        </p:blipFill>
        <p:spPr bwMode="auto">
          <a:xfrm>
            <a:off x="4608513" y="3081375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996007" y="4451364"/>
            <a:ext cx="693747" cy="6207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6231" y="3810000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Intersection: most votes for center occur here.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91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/>
              <a:t>For an unknown radius </a:t>
            </a:r>
            <a:r>
              <a:rPr lang="en-US" sz="2400" dirty="0" err="1"/>
              <a:t>r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6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1905000" y="3709983"/>
            <a:ext cx="1371600" cy="1295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2"/>
          <p:cNvGrpSpPr/>
          <p:nvPr/>
        </p:nvGrpSpPr>
        <p:grpSpPr>
          <a:xfrm>
            <a:off x="4864105" y="2954332"/>
            <a:ext cx="4279895" cy="3249655"/>
            <a:chOff x="4864105" y="2954332"/>
            <a:chExt cx="4279895" cy="3249655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 flipV="1">
              <a:off x="6032520" y="4999059"/>
              <a:ext cx="2482884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rot="5400000" flipH="1" flipV="1">
              <a:off x="5010156" y="3976695"/>
              <a:ext cx="2044728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rot="5400000">
              <a:off x="4845848" y="5017315"/>
              <a:ext cx="1204929" cy="11684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8588430" y="4743468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00617" y="5327676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2059" y="2954332"/>
              <a:ext cx="6285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2133600" y="4114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2286000" y="434340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0" y="4114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2438400" y="4876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70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21" grpId="0" animBg="1"/>
      <p:bldP spid="23" grpId="0" animBg="1"/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/>
              <a:t>For an unknown radius </a:t>
            </a:r>
            <a:r>
              <a:rPr lang="en-US" sz="2400" dirty="0" err="1"/>
              <a:t>r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 cstate="print"/>
          <a:srcRect l="34584" t="60902" r="49167" b="11839"/>
          <a:stretch>
            <a:fillRect/>
          </a:stretch>
        </p:blipFill>
        <p:spPr bwMode="auto">
          <a:xfrm>
            <a:off x="5105400" y="3100383"/>
            <a:ext cx="27479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7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2514600" y="36337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40" t="68269" r="50998" b="18469"/>
          <a:stretch>
            <a:fillRect/>
          </a:stretch>
        </p:blipFill>
        <p:spPr bwMode="auto">
          <a:xfrm>
            <a:off x="6477000" y="3862383"/>
            <a:ext cx="175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32839" y="4670442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2281" y="5327676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4623" y="2954332"/>
            <a:ext cx="44603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/>
              <a:t>For an unknown radius r, </a:t>
            </a:r>
            <a:r>
              <a:rPr lang="en-US" sz="2400" b="1" dirty="0"/>
              <a:t>known</a:t>
            </a:r>
            <a:r>
              <a:rPr lang="en-US" sz="2400" dirty="0"/>
              <a:t> gradient direction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 descr="img007"/>
          <p:cNvPicPr>
            <a:picLocks noChangeAspect="1" noChangeArrowheads="1"/>
          </p:cNvPicPr>
          <p:nvPr/>
        </p:nvPicPr>
        <p:blipFill>
          <a:blip r:embed="rId6" cstate="print"/>
          <a:srcRect r="52724"/>
          <a:stretch>
            <a:fillRect/>
          </a:stretch>
        </p:blipFill>
        <p:spPr bwMode="auto">
          <a:xfrm>
            <a:off x="1173213" y="2990844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973813" y="5581644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1833525" y="5581685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1554213" y="3219444"/>
            <a:ext cx="2743200" cy="1981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Oval 11"/>
          <p:cNvSpPr>
            <a:spLocks noChangeArrowheads="1"/>
          </p:cNvSpPr>
          <p:nvPr/>
        </p:nvSpPr>
        <p:spPr bwMode="auto">
          <a:xfrm>
            <a:off x="2011413" y="3600444"/>
            <a:ext cx="1371600" cy="1295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373613" y="4210044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7" cstate="print"/>
          <a:srcRect l="36250" t="66354" r="50417" b="5707"/>
          <a:stretch>
            <a:fillRect/>
          </a:stretch>
        </p:blipFill>
        <p:spPr bwMode="auto">
          <a:xfrm>
            <a:off x="5821413" y="3067044"/>
            <a:ext cx="20224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Line 17"/>
          <p:cNvSpPr>
            <a:spLocks noChangeShapeType="1"/>
          </p:cNvSpPr>
          <p:nvPr/>
        </p:nvSpPr>
        <p:spPr bwMode="auto">
          <a:xfrm rot="2717577">
            <a:off x="1875681" y="4663276"/>
            <a:ext cx="639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rot="2717577" flipV="1">
            <a:off x="2347963" y="4264019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 rot="2717577">
            <a:off x="2108251" y="457675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1630413" y="4667244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2201913" y="4468807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2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θ</a:t>
            </a:r>
            <a:endParaRPr lang="en-US" sz="1200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2544813" y="4133844"/>
            <a:ext cx="2286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61259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738188" y="0"/>
            <a:ext cx="7772400" cy="1143000"/>
          </a:xfrm>
        </p:spPr>
        <p:txBody>
          <a:bodyPr/>
          <a:lstStyle/>
          <a:p>
            <a:r>
              <a:rPr lang="en-US"/>
              <a:t>Thresholding</a:t>
            </a:r>
          </a:p>
        </p:txBody>
      </p:sp>
      <p:sp>
        <p:nvSpPr>
          <p:cNvPr id="119811" name="Content Placeholder 3"/>
          <p:cNvSpPr>
            <a:spLocks noGrp="1"/>
          </p:cNvSpPr>
          <p:nvPr>
            <p:ph idx="1"/>
          </p:nvPr>
        </p:nvSpPr>
        <p:spPr>
          <a:xfrm>
            <a:off x="685800" y="1347788"/>
            <a:ext cx="8085138" cy="4748212"/>
          </a:xfrm>
        </p:spPr>
        <p:txBody>
          <a:bodyPr/>
          <a:lstStyle/>
          <a:p>
            <a:r>
              <a:rPr lang="en-US" sz="2800"/>
              <a:t>Choose a threshold value t</a:t>
            </a:r>
          </a:p>
          <a:p>
            <a:r>
              <a:rPr lang="en-US" sz="2800"/>
              <a:t>Set any pixels less than t to zero (off)</a:t>
            </a:r>
          </a:p>
          <a:p>
            <a:r>
              <a:rPr lang="en-US" sz="2800"/>
              <a:t>Set any pixels greater than or equal to t to one (on)</a:t>
            </a:r>
          </a:p>
          <a:p>
            <a:pPr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z="1400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3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446031" y="14283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sz="2800" dirty="0"/>
              <a:t>For every edge pixel (</a:t>
            </a:r>
            <a:r>
              <a:rPr lang="en-US" sz="2800" i="1" dirty="0" err="1"/>
              <a:t>x,y</a:t>
            </a:r>
            <a:r>
              <a:rPr lang="en-US" sz="2800" dirty="0"/>
              <a:t>) : </a:t>
            </a:r>
          </a:p>
          <a:p>
            <a:pPr eaLnBrk="1" hangingPunct="1">
              <a:buFontTx/>
              <a:buNone/>
            </a:pPr>
            <a:r>
              <a:rPr lang="en-US" sz="2800" dirty="0"/>
              <a:t>	For each possible radius value </a:t>
            </a:r>
            <a:r>
              <a:rPr lang="en-US" sz="2800" i="1" dirty="0"/>
              <a:t>r</a:t>
            </a:r>
            <a:r>
              <a:rPr lang="en-US" sz="2800" dirty="0"/>
              <a:t>:</a:t>
            </a:r>
          </a:p>
          <a:p>
            <a:pPr eaLnBrk="1" hangingPunct="1">
              <a:buFontTx/>
              <a:buNone/>
            </a:pPr>
            <a:r>
              <a:rPr lang="en-US" sz="2800" dirty="0"/>
              <a:t>	    For each possible gradient direction </a:t>
            </a:r>
            <a:r>
              <a:rPr lang="el-GR" sz="2800" i="1" dirty="0"/>
              <a:t>θ</a:t>
            </a:r>
            <a:r>
              <a:rPr lang="en-US" sz="2800" i="1" dirty="0"/>
              <a:t>: </a:t>
            </a:r>
          </a:p>
          <a:p>
            <a:pPr eaLnBrk="1" hangingPunct="1">
              <a:buFontTx/>
              <a:buNone/>
            </a:pPr>
            <a:r>
              <a:rPr lang="en-US" sz="2800" i="1" dirty="0">
                <a:solidFill>
                  <a:srgbClr val="92D050"/>
                </a:solidFill>
              </a:rPr>
              <a:t>		// or use estimated gradient at (</a:t>
            </a:r>
            <a:r>
              <a:rPr lang="en-US" sz="2800" i="1" dirty="0" err="1">
                <a:solidFill>
                  <a:srgbClr val="92D050"/>
                </a:solidFill>
              </a:rPr>
              <a:t>x,y</a:t>
            </a:r>
            <a:r>
              <a:rPr lang="en-US" sz="2800" i="1" dirty="0">
                <a:solidFill>
                  <a:srgbClr val="92D050"/>
                </a:solidFill>
              </a:rPr>
              <a:t>)</a:t>
            </a:r>
            <a:endParaRPr lang="en-US" sz="2800" dirty="0">
              <a:solidFill>
                <a:srgbClr val="92D050"/>
              </a:solidFill>
            </a:endParaRPr>
          </a:p>
          <a:p>
            <a:pPr eaLnBrk="1" hangingPunct="1">
              <a:buFontTx/>
              <a:buNone/>
            </a:pPr>
            <a:r>
              <a:rPr lang="en-US" sz="2800" dirty="0"/>
              <a:t>	    		</a:t>
            </a:r>
            <a:r>
              <a:rPr lang="en-US" sz="2800" i="1" dirty="0"/>
              <a:t>a</a:t>
            </a:r>
            <a:r>
              <a:rPr lang="en-US" sz="2800" dirty="0"/>
              <a:t> = </a:t>
            </a:r>
            <a:r>
              <a:rPr lang="en-US" sz="2800" i="1" dirty="0"/>
              <a:t>x</a:t>
            </a:r>
            <a:r>
              <a:rPr lang="en-US" sz="2800" dirty="0"/>
              <a:t> – </a:t>
            </a:r>
            <a:r>
              <a:rPr lang="en-US" sz="2800" i="1" dirty="0"/>
              <a:t>r</a:t>
            </a:r>
            <a:r>
              <a:rPr lang="en-US" sz="2800" dirty="0"/>
              <a:t> </a:t>
            </a:r>
            <a:r>
              <a:rPr lang="en-US" sz="2800" dirty="0" err="1"/>
              <a:t>cos</a:t>
            </a:r>
            <a:r>
              <a:rPr lang="en-US" sz="2800" dirty="0"/>
              <a:t>(</a:t>
            </a:r>
            <a:r>
              <a:rPr lang="el-GR" sz="2800" i="1" dirty="0"/>
              <a:t>θ</a:t>
            </a:r>
            <a:r>
              <a:rPr lang="en-US" sz="2800" dirty="0"/>
              <a:t>) </a:t>
            </a:r>
            <a:r>
              <a:rPr lang="en-US" sz="2800" dirty="0">
                <a:solidFill>
                  <a:srgbClr val="92D050"/>
                </a:solidFill>
              </a:rPr>
              <a:t>// column</a:t>
            </a:r>
          </a:p>
          <a:p>
            <a:pPr eaLnBrk="1" hangingPunct="1">
              <a:buFontTx/>
              <a:buNone/>
            </a:pPr>
            <a:r>
              <a:rPr lang="en-US" sz="2800" dirty="0"/>
              <a:t>	    		</a:t>
            </a:r>
            <a:r>
              <a:rPr lang="en-US" sz="2800" i="1" dirty="0"/>
              <a:t>b</a:t>
            </a:r>
            <a:r>
              <a:rPr lang="en-US" sz="2800" dirty="0"/>
              <a:t> = </a:t>
            </a:r>
            <a:r>
              <a:rPr lang="en-US" sz="2800" i="1" dirty="0"/>
              <a:t>y</a:t>
            </a:r>
            <a:r>
              <a:rPr lang="en-US" sz="2800" dirty="0"/>
              <a:t> + </a:t>
            </a:r>
            <a:r>
              <a:rPr lang="en-US" sz="2800" i="1" dirty="0"/>
              <a:t>r</a:t>
            </a:r>
            <a:r>
              <a:rPr lang="en-US" sz="2800" dirty="0"/>
              <a:t> sin(</a:t>
            </a:r>
            <a:r>
              <a:rPr lang="el-GR" sz="2800" i="1" dirty="0"/>
              <a:t>θ</a:t>
            </a:r>
            <a:r>
              <a:rPr lang="en-US" sz="2800" dirty="0"/>
              <a:t>)  </a:t>
            </a:r>
            <a:r>
              <a:rPr lang="en-US" sz="2800" dirty="0">
                <a:solidFill>
                  <a:srgbClr val="92D050"/>
                </a:solidFill>
              </a:rPr>
              <a:t>// row</a:t>
            </a:r>
          </a:p>
          <a:p>
            <a:pPr eaLnBrk="1" hangingPunct="1">
              <a:buFontTx/>
              <a:buNone/>
            </a:pPr>
            <a:r>
              <a:rPr lang="en-US" sz="2800" dirty="0"/>
              <a:t>	    		H[</a:t>
            </a:r>
            <a:r>
              <a:rPr lang="en-US" sz="2800" i="1" dirty="0" err="1"/>
              <a:t>a,b,r</a:t>
            </a:r>
            <a:r>
              <a:rPr lang="en-US" sz="2800" dirty="0"/>
              <a:t>] += 1</a:t>
            </a:r>
          </a:p>
          <a:p>
            <a:pPr eaLnBrk="1" hangingPunct="1">
              <a:buFontTx/>
              <a:buNone/>
            </a:pPr>
            <a:r>
              <a:rPr lang="en-US" sz="2800" dirty="0"/>
              <a:t>	end</a:t>
            </a:r>
          </a:p>
          <a:p>
            <a:pPr eaLnBrk="1" hangingPunct="1">
              <a:buFontTx/>
              <a:buNone/>
            </a:pPr>
            <a:r>
              <a:rPr lang="en-US" sz="2800" dirty="0"/>
              <a:t>end</a:t>
            </a:r>
          </a:p>
          <a:p>
            <a:pPr eaLnBrk="1" hangingPunct="1">
              <a:buFontTx/>
              <a:buNone/>
            </a:pPr>
            <a:r>
              <a:rPr lang="en-US" dirty="0"/>
              <a:t>		</a:t>
            </a:r>
          </a:p>
          <a:p>
            <a:pPr lvl="1" eaLnBrk="1" hangingPunct="1">
              <a:buFont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786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Example: detecting circles with Hough</a:t>
            </a:r>
            <a:endParaRPr lang="en-US" sz="40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 r="46982"/>
          <a:stretch>
            <a:fillRect/>
          </a:stretch>
        </p:blipFill>
        <p:spPr bwMode="auto">
          <a:xfrm>
            <a:off x="6032520" y="1603351"/>
            <a:ext cx="2957553" cy="371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653241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Votes: Penny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440" y="5473728"/>
            <a:ext cx="9310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Note: a different Hough transform (with separate accumulators) was used for each circle radius (quarters vs. penny).</a:t>
            </a:r>
          </a:p>
          <a:p>
            <a:pPr algn="l" rtl="0"/>
            <a:endParaRPr lang="en-US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0727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153926" y="1184811"/>
            <a:ext cx="2936814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dirty="0">
                <a:solidFill>
                  <a:srgbClr val="000000"/>
                </a:solidFill>
                <a:ea typeface="SimSun" pitchFamily="2" charset="-122"/>
              </a:rPr>
              <a:t>Combined detections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Example: detecting circles with Hough</a:t>
            </a:r>
            <a:endParaRPr lang="en-US" sz="40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507189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Votes: Quarter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 l="45650"/>
          <a:stretch>
            <a:fillRect/>
          </a:stretch>
        </p:blipFill>
        <p:spPr bwMode="auto">
          <a:xfrm>
            <a:off x="5996007" y="1566837"/>
            <a:ext cx="3036274" cy="37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3928" y="1603350"/>
            <a:ext cx="2774988" cy="369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145087" y="6657624"/>
            <a:ext cx="3846513" cy="20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Coin finding sample images from: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Vivek</a:t>
            </a: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Kwatra</a:t>
            </a:r>
            <a:endParaRPr lang="en-GB" sz="1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3535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iris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0"/>
            <a:ext cx="8229600" cy="685800"/>
          </a:xfrm>
        </p:spPr>
        <p:txBody>
          <a:bodyPr/>
          <a:lstStyle/>
          <a:p>
            <a:r>
              <a:rPr lang="en-US" sz="1800" dirty="0" err="1"/>
              <a:t>Hemerson</a:t>
            </a:r>
            <a:r>
              <a:rPr lang="en-US" sz="1800" dirty="0"/>
              <a:t> </a:t>
            </a:r>
            <a:r>
              <a:rPr lang="en-US" sz="1800" dirty="0" err="1"/>
              <a:t>Pistori</a:t>
            </a:r>
            <a:r>
              <a:rPr lang="en-US" sz="1800" dirty="0"/>
              <a:t> and Eduardo Rocha Costa http://rsbweb.nih.gov/ij/plugins/hough-circles.html</a:t>
            </a:r>
          </a:p>
        </p:txBody>
      </p:sp>
      <p:pic>
        <p:nvPicPr>
          <p:cNvPr id="290818" name="Picture 2" descr="[original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1600200"/>
            <a:ext cx="2315104" cy="1905001"/>
          </a:xfrm>
          <a:prstGeom prst="rect">
            <a:avLst/>
          </a:prstGeom>
          <a:noFill/>
        </p:spPr>
      </p:pic>
      <p:pic>
        <p:nvPicPr>
          <p:cNvPr id="290820" name="Picture 4" descr="[preprocessed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600200"/>
            <a:ext cx="2315104" cy="1905001"/>
          </a:xfrm>
          <a:prstGeom prst="rect">
            <a:avLst/>
          </a:prstGeom>
          <a:noFill/>
        </p:spPr>
      </p:pic>
      <p:pic>
        <p:nvPicPr>
          <p:cNvPr id="290822" name="Picture 6" descr="[houghspace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600200"/>
            <a:ext cx="2315104" cy="1905001"/>
          </a:xfrm>
          <a:prstGeom prst="rect">
            <a:avLst/>
          </a:prstGeom>
          <a:noFill/>
        </p:spPr>
      </p:pic>
      <p:pic>
        <p:nvPicPr>
          <p:cNvPr id="290824" name="Picture 8" descr="[circles marked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1600200"/>
            <a:ext cx="2315104" cy="190500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09800" y="3581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Gradient+threshold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3000" y="35814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Hough space (fixed radius)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9000" y="3581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detections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596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iris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1200"/>
            <a:ext cx="8229600" cy="944563"/>
          </a:xfrm>
        </p:spPr>
        <p:txBody>
          <a:bodyPr/>
          <a:lstStyle/>
          <a:p>
            <a:r>
              <a:rPr lang="en-US" sz="1800" dirty="0"/>
              <a:t>An Iris Detection Method Using the Hough Transform and Its Evaluation for Facial and Eye Movement, by Hideki Kashima, Hitoshi </a:t>
            </a:r>
            <a:r>
              <a:rPr lang="en-US" sz="1800" dirty="0" err="1"/>
              <a:t>Hongo</a:t>
            </a:r>
            <a:r>
              <a:rPr lang="en-US" sz="1800" dirty="0"/>
              <a:t>, </a:t>
            </a:r>
            <a:r>
              <a:rPr lang="en-US" sz="1800" dirty="0" err="1"/>
              <a:t>Kunihito</a:t>
            </a:r>
            <a:r>
              <a:rPr lang="en-US" sz="1800" dirty="0"/>
              <a:t> Kato, Kazuhiko Yamamoto, ACCV 2002.</a:t>
            </a: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/>
          <a:srcRect l="17969" t="17251" r="57031" b="59029"/>
          <a:stretch>
            <a:fillRect/>
          </a:stretch>
        </p:blipFill>
        <p:spPr bwMode="auto">
          <a:xfrm>
            <a:off x="3581400" y="1524000"/>
            <a:ext cx="2438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4" cstate="print"/>
          <a:srcRect l="12500" t="51918" r="49219" b="6089"/>
          <a:stretch>
            <a:fillRect/>
          </a:stretch>
        </p:blipFill>
        <p:spPr bwMode="auto">
          <a:xfrm>
            <a:off x="304800" y="1447800"/>
            <a:ext cx="2971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/>
          <a:srcRect l="17969" t="40971" r="57031" b="36388"/>
          <a:stretch>
            <a:fillRect/>
          </a:stretch>
        </p:blipFill>
        <p:spPr bwMode="auto">
          <a:xfrm>
            <a:off x="6172200" y="1524000"/>
            <a:ext cx="2438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/>
          <a:srcRect l="17969" t="63612" r="57031" b="12668"/>
          <a:stretch>
            <a:fillRect/>
          </a:stretch>
        </p:blipFill>
        <p:spPr bwMode="auto">
          <a:xfrm>
            <a:off x="5181600" y="3657600"/>
            <a:ext cx="2438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631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8C4C1E-327F-A348-B761-BD80F68B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240"/>
            <a:ext cx="9144000" cy="4795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68AD03-742F-1F4C-B2A7-D0147E2C30D4}"/>
              </a:ext>
            </a:extLst>
          </p:cNvPr>
          <p:cNvSpPr txBox="1"/>
          <p:nvPr/>
        </p:nvSpPr>
        <p:spPr>
          <a:xfrm>
            <a:off x="228600" y="533400"/>
            <a:ext cx="5029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Hough Voting for 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173496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B4472-7C59-3C45-83C1-655EE2AE0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077"/>
            <a:ext cx="9144000" cy="476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81456-9619-FB47-84FB-1CEC51F3D808}"/>
              </a:ext>
            </a:extLst>
          </p:cNvPr>
          <p:cNvSpPr txBox="1"/>
          <p:nvPr/>
        </p:nvSpPr>
        <p:spPr>
          <a:xfrm>
            <a:off x="228600" y="533400"/>
            <a:ext cx="5029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Hough Voting for 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4222102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F37C3-8825-FF47-8C7F-064A4694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419"/>
            <a:ext cx="9144000" cy="4805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0759F1-CA79-9442-9269-E041FDEF2C93}"/>
              </a:ext>
            </a:extLst>
          </p:cNvPr>
          <p:cNvSpPr txBox="1"/>
          <p:nvPr/>
        </p:nvSpPr>
        <p:spPr>
          <a:xfrm>
            <a:off x="228600" y="533400"/>
            <a:ext cx="5029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Hough Voting for 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2541748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82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800" dirty="0"/>
              <a:t>Hough transform: pros and cons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28681"/>
            <a:ext cx="8762999" cy="4924456"/>
          </a:xfrm>
        </p:spPr>
        <p:txBody>
          <a:bodyPr>
            <a:normAutofit/>
          </a:bodyPr>
          <a:lstStyle/>
          <a:p>
            <a:pPr eaLnBrk="1" hangingPunct="1">
              <a:buNone/>
            </a:pPr>
            <a:r>
              <a:rPr lang="en-US" sz="2800" u="sng" dirty="0"/>
              <a:t>Pros</a:t>
            </a:r>
          </a:p>
          <a:p>
            <a:pPr eaLnBrk="1" hangingPunct="1"/>
            <a:r>
              <a:rPr lang="en-US" sz="2400" dirty="0"/>
              <a:t>All points are processed independently, so can cope with occlusion, gaps</a:t>
            </a:r>
          </a:p>
          <a:p>
            <a:pPr eaLnBrk="1" hangingPunct="1"/>
            <a:r>
              <a:rPr lang="en-US" sz="2400" dirty="0"/>
              <a:t>Some robustness to noise: noise points unlikely to contribute </a:t>
            </a:r>
            <a:r>
              <a:rPr lang="en-US" sz="2400" i="1" dirty="0"/>
              <a:t>consistently</a:t>
            </a:r>
            <a:r>
              <a:rPr lang="en-US" sz="2400" dirty="0"/>
              <a:t> to any single bin</a:t>
            </a:r>
          </a:p>
          <a:p>
            <a:pPr eaLnBrk="1" hangingPunct="1"/>
            <a:r>
              <a:rPr lang="en-US" sz="2400" dirty="0"/>
              <a:t>Can detect multiple instances of a model in a single pass</a:t>
            </a:r>
          </a:p>
          <a:p>
            <a:pPr eaLnBrk="1" hangingPunct="1"/>
            <a:endParaRPr lang="en-US" sz="800" dirty="0"/>
          </a:p>
          <a:p>
            <a:pPr eaLnBrk="1" hangingPunct="1">
              <a:buNone/>
            </a:pPr>
            <a:r>
              <a:rPr lang="en-US" sz="2800" u="sng" dirty="0"/>
              <a:t>Cons</a:t>
            </a:r>
          </a:p>
          <a:p>
            <a:pPr eaLnBrk="1" hangingPunct="1"/>
            <a:r>
              <a:rPr lang="en-US" sz="2400" dirty="0"/>
              <a:t>Complexity of search time increases exponentially with the number of model parameters </a:t>
            </a:r>
          </a:p>
          <a:p>
            <a:pPr eaLnBrk="1" hangingPunct="1"/>
            <a:r>
              <a:rPr lang="en-US" sz="2400" dirty="0"/>
              <a:t>Non-target shapes can produce spurious peaks in parameter space</a:t>
            </a:r>
          </a:p>
          <a:p>
            <a:pPr eaLnBrk="1" hangingPunct="1"/>
            <a:r>
              <a:rPr lang="en-US" sz="2400" dirty="0"/>
              <a:t>Quantization: can be tricky to pick a good grid size</a:t>
            </a:r>
          </a:p>
          <a:p>
            <a:pPr eaLnBrk="1" hangingPunct="1">
              <a:buNone/>
            </a:pPr>
            <a:endParaRPr lang="en-US" sz="2800" u="sng" dirty="0"/>
          </a:p>
          <a:p>
            <a:pPr eaLnBrk="1" hangingPunct="1"/>
            <a:endParaRPr lang="en-US" sz="2400" dirty="0"/>
          </a:p>
          <a:p>
            <a:pPr lvl="1" eaLnBrk="1" hangingPunct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ED13BAD-D3CD-4709-A2BF-5D45E7943025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73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CA268-41A3-4647-A99E-22870EB35F0A}"/>
              </a:ext>
            </a:extLst>
          </p:cNvPr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 Litany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DD994-CFEA-B74B-8636-3A860CCA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71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00A9B-1AC9-774F-9C84-16AE0A30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6200"/>
            <a:ext cx="6934200" cy="1639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BF6C5-C45F-BC49-89F1-994D34ABBF01}"/>
              </a:ext>
            </a:extLst>
          </p:cNvPr>
          <p:cNvSpPr txBox="1"/>
          <p:nvPr/>
        </p:nvSpPr>
        <p:spPr>
          <a:xfrm>
            <a:off x="7496810" y="11152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ICCV 2019</a:t>
            </a:r>
          </a:p>
        </p:txBody>
      </p:sp>
    </p:spTree>
    <p:extLst>
      <p:ext uri="{BB962C8B-B14F-4D97-AF65-F5344CB8AC3E}">
        <p14:creationId xmlns:p14="http://schemas.microsoft.com/office/powerpoint/2010/main" val="26300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/>
              <a:t>Original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z="1400" kern="1200">
              <a:solidFill>
                <a:schemeClr val="bg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1981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08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0CD29-021C-EB41-B394-5D1F87F1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5173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0B4B4E-5CA6-7246-870E-AD1EDC7C0A07}"/>
              </a:ext>
            </a:extLst>
          </p:cNvPr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 Litany</a:t>
            </a:r>
          </a:p>
        </p:txBody>
      </p:sp>
    </p:spTree>
    <p:extLst>
      <p:ext uri="{BB962C8B-B14F-4D97-AF65-F5344CB8AC3E}">
        <p14:creationId xmlns:p14="http://schemas.microsoft.com/office/powerpoint/2010/main" val="330559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9" name="Picture 6" descr="butterfly_gradient.jpg"/>
          <p:cNvPicPr>
            <a:picLocks noChangeAspect="1"/>
          </p:cNvPicPr>
          <p:nvPr/>
        </p:nvPicPr>
        <p:blipFill>
          <a:blip r:embed="rId4" cstate="print"/>
          <a:srcRect l="13873" t="7559" r="9860" b="10982"/>
          <a:stretch>
            <a:fillRect/>
          </a:stretch>
        </p:blipFill>
        <p:spPr bwMode="auto">
          <a:xfrm>
            <a:off x="701675" y="727075"/>
            <a:ext cx="78311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Title 2"/>
          <p:cNvSpPr txBox="1">
            <a:spLocks/>
          </p:cNvSpPr>
          <p:nvPr/>
        </p:nvSpPr>
        <p:spPr bwMode="auto">
          <a:xfrm>
            <a:off x="665163" y="-3175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3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Gradient magnitude image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b="1" kern="1200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1336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25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Title 2"/>
          <p:cNvSpPr>
            <a:spLocks noGrp="1"/>
          </p:cNvSpPr>
          <p:nvPr>
            <p:ph type="title"/>
          </p:nvPr>
        </p:nvSpPr>
        <p:spPr>
          <a:xfrm>
            <a:off x="153988" y="0"/>
            <a:ext cx="8990012" cy="838200"/>
          </a:xfrm>
        </p:spPr>
        <p:txBody>
          <a:bodyPr/>
          <a:lstStyle/>
          <a:p>
            <a:pPr algn="ctr" eaLnBrk="1" hangingPunct="1"/>
            <a:r>
              <a:rPr lang="en-US" sz="3200" dirty="0" err="1"/>
              <a:t>Thresholding</a:t>
            </a:r>
            <a:r>
              <a:rPr lang="en-US" sz="3200" dirty="0"/>
              <a:t> gradient with a lower threshold</a:t>
            </a:r>
          </a:p>
        </p:txBody>
      </p:sp>
      <p:pic>
        <p:nvPicPr>
          <p:cNvPr id="12288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0574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99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7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algn="ctr" eaLnBrk="1" hangingPunct="1"/>
            <a:r>
              <a:rPr lang="en-US" sz="3200" dirty="0" err="1"/>
              <a:t>Thresholding</a:t>
            </a:r>
            <a:r>
              <a:rPr lang="en-US" sz="3200" dirty="0"/>
              <a:t> gradient with a higher threshold</a:t>
            </a:r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0738" y="760413"/>
            <a:ext cx="7621587" cy="609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849E0B7-3A81-4162-8EB4-B765EF96BFFE}" type="slidenum">
              <a:rPr lang="en-US" b="1" smtClean="0"/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2098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 Kristen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47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y = m_0 x + b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9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b = -x_0 m  +y_0&#10;\]&#10;\end{document}&#10;"/>
  <p:tag name="EXTERNALNAME" val="Edittex"/>
  <p:tag name="BLEND" val="False"/>
  <p:tag name="TRANSPARENT" val="False"/>
  <p:tag name="BITMAPFORMAT" val="bmp256"/>
  <p:tag name="DEBUGINTERACTIVE" val="True"/>
  <p:tag name="ORIGWIDTH" val="547.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22073</TotalTime>
  <Words>2275</Words>
  <Application>Microsoft Macintosh PowerPoint</Application>
  <PresentationFormat>On-screen Show (4:3)</PresentationFormat>
  <Paragraphs>465</Paragraphs>
  <Slides>60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Courier New</vt:lpstr>
      <vt:lpstr>Helvetica</vt:lpstr>
      <vt:lpstr>Times</vt:lpstr>
      <vt:lpstr>Times New Roman</vt:lpstr>
      <vt:lpstr>Office Theme</vt:lpstr>
      <vt:lpstr>Bitmap Image</vt:lpstr>
      <vt:lpstr>Equation</vt:lpstr>
      <vt:lpstr>PowerPoint Presentation</vt:lpstr>
      <vt:lpstr>PowerPoint Presentation</vt:lpstr>
      <vt:lpstr>Edge detection</vt:lpstr>
      <vt:lpstr>Gradients  edges</vt:lpstr>
      <vt:lpstr>Thresholding</vt:lpstr>
      <vt:lpstr>Original image</vt:lpstr>
      <vt:lpstr>PowerPoint Presentation</vt:lpstr>
      <vt:lpstr>Thresholding gradient with a lower threshold</vt:lpstr>
      <vt:lpstr>Thresholding gradient with a higher threshold</vt:lpstr>
      <vt:lpstr>Canny edge detector</vt:lpstr>
      <vt:lpstr>The Canny edge detector</vt:lpstr>
      <vt:lpstr>The Canny edge detector</vt:lpstr>
      <vt:lpstr>The Canny edge detector</vt:lpstr>
      <vt:lpstr>The Canny edge detector</vt:lpstr>
      <vt:lpstr>Non-maximum suppression</vt:lpstr>
      <vt:lpstr>The Canny edge detector</vt:lpstr>
      <vt:lpstr>Hysteresis thresholding</vt:lpstr>
      <vt:lpstr>Hysteresis thresholding</vt:lpstr>
      <vt:lpstr>Recap: Canny edge detector</vt:lpstr>
      <vt:lpstr>Low-level edges vs. perceived contours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Voting and the Hough Transform</vt:lpstr>
      <vt:lpstr>Fitting</vt:lpstr>
      <vt:lpstr>Fitting: Main idea</vt:lpstr>
      <vt:lpstr>Example: Line fitting</vt:lpstr>
      <vt:lpstr>PowerPoint Presentation</vt:lpstr>
      <vt:lpstr>Voting</vt:lpstr>
      <vt:lpstr>Fitting lines: Hough transform</vt:lpstr>
      <vt:lpstr>Finding lines in an image: Hough space</vt:lpstr>
      <vt:lpstr>Finding lines in an image: Hough space</vt:lpstr>
      <vt:lpstr>Finding lines in an image: Hough space</vt:lpstr>
      <vt:lpstr>Finding lines in an image: Hough algorithm</vt:lpstr>
      <vt:lpstr>Polar representation for lines</vt:lpstr>
      <vt:lpstr>PowerPoint Presentation</vt:lpstr>
      <vt:lpstr>Hough transform algorithm</vt:lpstr>
      <vt:lpstr>PowerPoint Presentation</vt:lpstr>
      <vt:lpstr>Impact of noise on Hough</vt:lpstr>
      <vt:lpstr>PowerPoint Presentation</vt:lpstr>
      <vt:lpstr>Hough transform for circles</vt:lpstr>
      <vt:lpstr>Hough transform for circles</vt:lpstr>
      <vt:lpstr>Hough transform for circles</vt:lpstr>
      <vt:lpstr>Hough transform for circles</vt:lpstr>
      <vt:lpstr>Hough transform for circles</vt:lpstr>
      <vt:lpstr>Hough transform for circles</vt:lpstr>
      <vt:lpstr>PowerPoint Presentation</vt:lpstr>
      <vt:lpstr>PowerPoint Presentation</vt:lpstr>
      <vt:lpstr>Example: iris detection</vt:lpstr>
      <vt:lpstr>Example: iris detection</vt:lpstr>
      <vt:lpstr>PowerPoint Presentation</vt:lpstr>
      <vt:lpstr>PowerPoint Presentation</vt:lpstr>
      <vt:lpstr>PowerPoint Presentation</vt:lpstr>
      <vt:lpstr>Hough transform: pros and cons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143</cp:revision>
  <dcterms:created xsi:type="dcterms:W3CDTF">2009-12-16T02:55:56Z</dcterms:created>
  <dcterms:modified xsi:type="dcterms:W3CDTF">2019-09-23T15:04:51Z</dcterms:modified>
</cp:coreProperties>
</file>